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  <p:sldId id="519" r:id="rId271"/>
    <p:sldId id="520" r:id="rId272"/>
    <p:sldId id="521" r:id="rId273"/>
    <p:sldId id="522" r:id="rId274"/>
    <p:sldId id="523" r:id="rId27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Relationship Id="rId246" Type="http://schemas.openxmlformats.org/officeDocument/2006/relationships/slide" Target="slides/slide239.xml"/><Relationship Id="rId247" Type="http://schemas.openxmlformats.org/officeDocument/2006/relationships/slide" Target="slides/slide240.xml"/><Relationship Id="rId248" Type="http://schemas.openxmlformats.org/officeDocument/2006/relationships/slide" Target="slides/slide241.xml"/><Relationship Id="rId249" Type="http://schemas.openxmlformats.org/officeDocument/2006/relationships/slide" Target="slides/slide242.xml"/><Relationship Id="rId250" Type="http://schemas.openxmlformats.org/officeDocument/2006/relationships/slide" Target="slides/slide243.xml"/><Relationship Id="rId251" Type="http://schemas.openxmlformats.org/officeDocument/2006/relationships/slide" Target="slides/slide244.xml"/><Relationship Id="rId252" Type="http://schemas.openxmlformats.org/officeDocument/2006/relationships/slide" Target="slides/slide245.xml"/><Relationship Id="rId253" Type="http://schemas.openxmlformats.org/officeDocument/2006/relationships/slide" Target="slides/slide246.xml"/><Relationship Id="rId254" Type="http://schemas.openxmlformats.org/officeDocument/2006/relationships/slide" Target="slides/slide247.xml"/><Relationship Id="rId255" Type="http://schemas.openxmlformats.org/officeDocument/2006/relationships/slide" Target="slides/slide248.xml"/><Relationship Id="rId256" Type="http://schemas.openxmlformats.org/officeDocument/2006/relationships/slide" Target="slides/slide249.xml"/><Relationship Id="rId257" Type="http://schemas.openxmlformats.org/officeDocument/2006/relationships/slide" Target="slides/slide250.xml"/><Relationship Id="rId258" Type="http://schemas.openxmlformats.org/officeDocument/2006/relationships/slide" Target="slides/slide251.xml"/><Relationship Id="rId259" Type="http://schemas.openxmlformats.org/officeDocument/2006/relationships/slide" Target="slides/slide252.xml"/><Relationship Id="rId260" Type="http://schemas.openxmlformats.org/officeDocument/2006/relationships/slide" Target="slides/slide253.xml"/><Relationship Id="rId261" Type="http://schemas.openxmlformats.org/officeDocument/2006/relationships/slide" Target="slides/slide254.xml"/><Relationship Id="rId262" Type="http://schemas.openxmlformats.org/officeDocument/2006/relationships/slide" Target="slides/slide255.xml"/><Relationship Id="rId263" Type="http://schemas.openxmlformats.org/officeDocument/2006/relationships/slide" Target="slides/slide256.xml"/><Relationship Id="rId264" Type="http://schemas.openxmlformats.org/officeDocument/2006/relationships/slide" Target="slides/slide257.xml"/><Relationship Id="rId265" Type="http://schemas.openxmlformats.org/officeDocument/2006/relationships/slide" Target="slides/slide258.xml"/><Relationship Id="rId266" Type="http://schemas.openxmlformats.org/officeDocument/2006/relationships/slide" Target="slides/slide259.xml"/><Relationship Id="rId267" Type="http://schemas.openxmlformats.org/officeDocument/2006/relationships/slide" Target="slides/slide260.xml"/><Relationship Id="rId268" Type="http://schemas.openxmlformats.org/officeDocument/2006/relationships/slide" Target="slides/slide261.xml"/><Relationship Id="rId269" Type="http://schemas.openxmlformats.org/officeDocument/2006/relationships/slide" Target="slides/slide262.xml"/><Relationship Id="rId270" Type="http://schemas.openxmlformats.org/officeDocument/2006/relationships/slide" Target="slides/slide263.xml"/><Relationship Id="rId271" Type="http://schemas.openxmlformats.org/officeDocument/2006/relationships/slide" Target="slides/slide264.xml"/><Relationship Id="rId272" Type="http://schemas.openxmlformats.org/officeDocument/2006/relationships/slide" Target="slides/slide265.xml"/><Relationship Id="rId273" Type="http://schemas.openxmlformats.org/officeDocument/2006/relationships/slide" Target="slides/slide266.xml"/><Relationship Id="rId274" Type="http://schemas.openxmlformats.org/officeDocument/2006/relationships/slide" Target="slides/slide267.xml"/><Relationship Id="rId275" Type="http://schemas.openxmlformats.org/officeDocument/2006/relationships/slide" Target="slides/slide26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Dans le coin supérieur gauche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1954 : FORTRAN							1972 : SMALTALK</a:t>
            </a:r>
          </a:p>
          <a:p>
            <a:pPr/>
            <a:r>
              <a:t>1958 : ALGOL								1979 -&gt; 1998 : C++</a:t>
            </a:r>
          </a:p>
          <a:p>
            <a:pPr/>
            <a:r>
              <a:t>1967 : SIMULA / BCPL					1994 : Java</a:t>
            </a:r>
          </a:p>
          <a:p>
            <a:pPr/>
            <a:r>
              <a:t>1969 : B									2002 : C#</a:t>
            </a:r>
          </a:p>
          <a:p>
            <a:pPr/>
            <a:r>
              <a:t>1971 : C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1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2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6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9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3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5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wikipedia.org/wiki/C++#Standardization" TargetMode="External"/><Relationship Id="rId4" Type="http://schemas.openxmlformats.org/officeDocument/2006/relationships/hyperlink" Target="https://en.wikipedia.org/wiki/C++03" TargetMode="External"/><Relationship Id="rId5" Type="http://schemas.openxmlformats.org/officeDocument/2006/relationships/hyperlink" Target="https://en.wikipedia.org/wiki/C++11" TargetMode="External"/><Relationship Id="rId6" Type="http://schemas.openxmlformats.org/officeDocument/2006/relationships/hyperlink" Target="https://en.wikipedia.org/wiki/C++14" TargetMode="External"/><Relationship Id="rId7" Type="http://schemas.openxmlformats.org/officeDocument/2006/relationships/hyperlink" Target="https://en.wikipedia.org/wiki/C++17" TargetMode="External"/><Relationship Id="rId8" Type="http://schemas.openxmlformats.org/officeDocument/2006/relationships/hyperlink" Target="https://en.wikipedia.org/wiki/C++20" TargetMode="External"/><Relationship Id="rId9" Type="http://schemas.openxmlformats.org/officeDocument/2006/relationships/hyperlink" Target="https://en.wikipedia.org/wiki/C++23" TargetMode="External"/><Relationship Id="rId10" Type="http://schemas.openxmlformats.org/officeDocument/2006/relationships/hyperlink" Target="https://en.wikipedia.org/wiki/C++26" TargetMode="External"/><Relationship Id="rId11" Type="http://schemas.openxmlformats.org/officeDocument/2006/relationships/image" Target="../media/image6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8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9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0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1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3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4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5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8.png"/><Relationship Id="rId3" Type="http://schemas.openxmlformats.org/officeDocument/2006/relationships/image" Target="../media/image2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8.png"/><Relationship Id="rId3" Type="http://schemas.openxmlformats.org/officeDocument/2006/relationships/image" Target="../media/image2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8.png"/><Relationship Id="rId3" Type="http://schemas.openxmlformats.org/officeDocument/2006/relationships/image" Target="../media/image2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8.png"/><Relationship Id="rId3" Type="http://schemas.openxmlformats.org/officeDocument/2006/relationships/image" Target="../media/image2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9.png"/><Relationship Id="rId3" Type="http://schemas.openxmlformats.org/officeDocument/2006/relationships/image" Target="../media/image2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9.png"/><Relationship Id="rId3" Type="http://schemas.openxmlformats.org/officeDocument/2006/relationships/image" Target="../media/image2.pn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9.png"/><Relationship Id="rId3" Type="http://schemas.openxmlformats.org/officeDocument/2006/relationships/image" Target="../media/image2.png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9.png"/><Relationship Id="rId3" Type="http://schemas.openxmlformats.org/officeDocument/2006/relationships/image" Target="../media/image2.png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9.png"/><Relationship Id="rId3" Type="http://schemas.openxmlformats.org/officeDocument/2006/relationships/image" Target="../media/image2.png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9.png"/><Relationship Id="rId3" Type="http://schemas.openxmlformats.org/officeDocument/2006/relationships/image" Target="../media/image2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9.png"/><Relationship Id="rId3" Type="http://schemas.openxmlformats.org/officeDocument/2006/relationships/image" Target="../media/image2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9.png"/><Relationship Id="rId3" Type="http://schemas.openxmlformats.org/officeDocument/2006/relationships/image" Target="../media/image2.png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2.png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3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4.png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5.png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6.png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7.png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cppreference.com/w/cpp/language/operator_precedence" TargetMode="External"/><Relationship Id="rId4" Type="http://schemas.openxmlformats.org/officeDocument/2006/relationships/image" Target="../media/image89.png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0.png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1.png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2.png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3.png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4.png"/></Relationships>
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5.png"/></Relationships>
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7.png"/></Relationships>
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8.png"/></Relationships>
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9.png"/></Relationships>

</file>

<file path=ppt/slides/_rels/slide2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0.png"/></Relationships>
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1.png"/></Relationships>
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2.png"/></Relationships>

</file>

<file path=ppt/slides/_rels/slide2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3.png"/></Relationships>

</file>

<file path=ppt/slides/_rels/slide2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4.png"/></Relationships>
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5.png"/></Relationships>

</file>

<file path=ppt/slides/_rels/slide2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8.png"/></Relationships>

</file>

<file path=ppt/slides/_rels/slide2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9.png"/></Relationships>

</file>

<file path=ppt/slides/_rels/slide2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0.png"/></Relationships>

</file>

<file path=ppt/slides/_rels/slide2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1.png"/></Relationships>

</file>

<file path=ppt/slides/_rels/slide2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2.png"/></Relationships>

</file>

<file path=ppt/slides/_rels/slide2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/Relationships>

</file>

<file path=ppt/slides/_rels/slide2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4.png"/></Relationships>

</file>

<file path=ppt/slides/_rels/slide2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/Relationships>

</file>

<file path=ppt/slides/_rels/slide2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6.png"/></Relationships>

</file>

<file path=ppt/slides/_rels/slide2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7.png"/></Relationships>

</file>

<file path=ppt/slides/_rels/slide2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8.png"/></Relationships>

</file>

<file path=ppt/slides/_rels/slide2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9.png"/></Relationships>

</file>

<file path=ppt/slides/_rels/slide2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0.png"/><Relationship Id="rId3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1.png"/></Relationships>

</file>

<file path=ppt/slides/_rels/slide2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
</file>

<file path=ppt/slides/_rels/slide2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3.png"/><Relationship Id="rId3" Type="http://schemas.openxmlformats.org/officeDocument/2006/relationships/image" Target="../media/image2.png"/></Relationships>

</file>

<file path=ppt/slides/_rels/slide2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4.png"/><Relationship Id="rId3" Type="http://schemas.openxmlformats.org/officeDocument/2006/relationships/image" Target="../media/image2.png"/><Relationship Id="rId4" Type="http://schemas.openxmlformats.org/officeDocument/2006/relationships/image" Target="../media/image123.png"/></Relationships>

</file>

<file path=ppt/slides/_rels/slide2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6.png"/></Relationships>

</file>

<file path=ppt/slides/_rels/slide2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7.png"/></Relationships>

</file>

<file path=ppt/slides/_rels/slide2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8.png"/></Relationships>

</file>

<file path=ppt/slides/_rels/slide2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9.png"/></Relationships>

</file>

<file path=ppt/slides/_rels/slide2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0.png"/></Relationships>

</file>

<file path=ppt/slides/_rels/slide2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0.png"/></Relationships>

</file>

<file path=ppt/slides/_rels/slide2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2.png"/></Relationships>

</file>

<file path=ppt/slides/_rels/slide2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4.png"/><Relationship Id="rId3" Type="http://schemas.openxmlformats.org/officeDocument/2006/relationships/image" Target="../media/image2.png"/></Relationships>

</file>

<file path=ppt/slides/_rels/slide2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5.png"/></Relationships>

</file>

<file path=ppt/slides/_rels/slide2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/Relationships>

</file>

<file path=ppt/slides/_rels/slide2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Relationship Id="rId7" Type="http://schemas.openxmlformats.org/officeDocument/2006/relationships/hyperlink" Target="https://www.programmingalgorithms.com/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Relationship Id="rId7" Type="http://schemas.openxmlformats.org/officeDocument/2006/relationships/hyperlink" Target="https://www.programmingalgorithms.com/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0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59" name="This course aimed at inexperienced developers as well as experienced developers with no knowledge of Modern C++.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  <a:p>
            <a:pPr/>
            <a:r>
              <a:t>This course covers concepts from C++98 to C++23, while keeping modern C++ in mind.</a:t>
            </a:r>
          </a:p>
          <a:p>
            <a:pPr/>
            <a:r>
              <a:t>The corresponding C++ version is indicated for each concept and feature.</a:t>
            </a:r>
          </a:p>
        </p:txBody>
      </p:sp>
      <p:sp>
        <p:nvSpPr>
          <p:cNvPr id="2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6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7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127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1274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75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81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282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283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279" name="Rectangle"/>
          <p:cNvSpPr/>
          <p:nvPr/>
        </p:nvSpPr>
        <p:spPr>
          <a:xfrm>
            <a:off x="2142434" y="7035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8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8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9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129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1294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95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01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02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03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299" name="Rectangle"/>
          <p:cNvSpPr/>
          <p:nvPr/>
        </p:nvSpPr>
        <p:spPr>
          <a:xfrm>
            <a:off x="2142434" y="7492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0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0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1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131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13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1315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16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2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2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2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26" name="Connection Line"/>
          <p:cNvSpPr/>
          <p:nvPr/>
        </p:nvSpPr>
        <p:spPr>
          <a:xfrm>
            <a:off x="11745268" y="4945188"/>
            <a:ext cx="849603" cy="21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21" name="??"/>
          <p:cNvSpPr txBox="1"/>
          <p:nvPr/>
        </p:nvSpPr>
        <p:spPr>
          <a:xfrm>
            <a:off x="11179051" y="4872988"/>
            <a:ext cx="56621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??</a:t>
            </a:r>
          </a:p>
        </p:txBody>
      </p:sp>
      <p:sp>
        <p:nvSpPr>
          <p:cNvPr id="1322" name="Rectangle"/>
          <p:cNvSpPr/>
          <p:nvPr/>
        </p:nvSpPr>
        <p:spPr>
          <a:xfrm>
            <a:off x="2142434" y="8851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9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13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3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36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1337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8622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0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13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4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47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1348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6367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  <p:pic>
        <p:nvPicPr>
          <p:cNvPr id="134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19954" y="5232400"/>
            <a:ext cx="9626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Dynamic arrays using C"/>
          <p:cNvSpPr txBox="1"/>
          <p:nvPr>
            <p:ph type="title" idx="4294967295"/>
          </p:nvPr>
        </p:nvSpPr>
        <p:spPr>
          <a:xfrm>
            <a:off x="1206500" y="952500"/>
            <a:ext cx="1198312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</a:t>
            </a:r>
          </a:p>
        </p:txBody>
      </p:sp>
      <p:sp>
        <p:nvSpPr>
          <p:cNvPr id="135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5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5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136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9200" y="2946400"/>
            <a:ext cx="143256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Dynamic arrays using C++"/>
          <p:cNvSpPr txBox="1"/>
          <p:nvPr>
            <p:ph type="title" idx="4294967295"/>
          </p:nvPr>
        </p:nvSpPr>
        <p:spPr>
          <a:xfrm>
            <a:off x="1206500" y="952500"/>
            <a:ext cx="1321588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C++</a:t>
            </a:r>
          </a:p>
        </p:txBody>
      </p:sp>
      <p:sp>
        <p:nvSpPr>
          <p:cNvPr id="136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7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13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0974" y="2775065"/>
            <a:ext cx="13851174" cy="954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8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8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82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9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9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93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cop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13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03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1404" name="Portion of the source code where a given name is vali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Portion of the source code where a given name is valid</a:t>
            </a:r>
          </a:p>
          <a:p>
            <a:pPr marL="0" indent="0">
              <a:buSzTx/>
              <a:buNone/>
            </a:pPr>
            <a:r>
              <a:t>Typically :</a:t>
            </a:r>
          </a:p>
          <a:p>
            <a:pPr/>
            <a:r>
              <a:t>simple block of code, within {}</a:t>
            </a:r>
          </a:p>
          <a:p>
            <a:pPr/>
            <a:r>
              <a:t>function, class, namespace</a:t>
            </a:r>
          </a:p>
          <a:p>
            <a:pPr/>
            <a:r>
              <a:t>the global scope, i.e. translation unit (.cpp file + all includes)</a:t>
            </a:r>
          </a:p>
        </p:txBody>
      </p:sp>
      <p:pic>
        <p:nvPicPr>
          <p:cNvPr id="14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4394" y="4318000"/>
            <a:ext cx="6197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72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8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  <p:sp>
        <p:nvSpPr>
          <p:cNvPr id="279" name="Rectangle"/>
          <p:cNvSpPr/>
          <p:nvPr/>
        </p:nvSpPr>
        <p:spPr>
          <a:xfrm>
            <a:off x="1229879" y="4164278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69734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1408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14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1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1741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1419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14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2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142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29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1431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14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3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14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41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42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443" name="Rectangle"/>
          <p:cNvSpPr/>
          <p:nvPr/>
        </p:nvSpPr>
        <p:spPr>
          <a:xfrm>
            <a:off x="12687041" y="56676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0423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1446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144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5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54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14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56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57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458" name="Rectangle"/>
          <p:cNvSpPr/>
          <p:nvPr/>
        </p:nvSpPr>
        <p:spPr>
          <a:xfrm>
            <a:off x="12687041" y="65693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73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1461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146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6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14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71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72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473" name="Rectangle"/>
          <p:cNvSpPr/>
          <p:nvPr/>
        </p:nvSpPr>
        <p:spPr>
          <a:xfrm>
            <a:off x="12687041" y="70138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9609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1476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147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8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84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148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86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87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488" name="Rectangle"/>
          <p:cNvSpPr/>
          <p:nvPr/>
        </p:nvSpPr>
        <p:spPr>
          <a:xfrm>
            <a:off x="12687041" y="83981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Name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Namepaces</a:t>
            </a:r>
          </a:p>
        </p:txBody>
      </p:sp>
      <p:sp>
        <p:nvSpPr>
          <p:cNvPr id="1491" name="Namespaces allow to segment your code to avoid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Namespaces allow to segment your code to avoid name clashes</a:t>
            </a:r>
          </a:p>
          <a:p>
            <a:pPr/>
            <a:r>
              <a:t>They can be embedded to create hierarchies (separator is </a:t>
            </a:r>
            <a:r>
              <a:rPr>
                <a:solidFill>
                  <a:srgbClr val="0080FF"/>
                </a:solidFill>
              </a:rPr>
              <a:t>::</a:t>
            </a:r>
            <a:r>
              <a:t>)</a:t>
            </a:r>
          </a:p>
        </p:txBody>
      </p:sp>
      <p:sp>
        <p:nvSpPr>
          <p:cNvPr id="14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9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150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5377" y="2260600"/>
            <a:ext cx="7493001" cy="919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Nested names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Nested namespaces</a:t>
            </a:r>
          </a:p>
        </p:txBody>
      </p:sp>
      <p:sp>
        <p:nvSpPr>
          <p:cNvPr id="150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09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1510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1511" name="Easier way to declare nested namespaces"/>
          <p:cNvSpPr txBox="1"/>
          <p:nvPr>
            <p:ph type="body" sz="quarter" idx="4294967295"/>
          </p:nvPr>
        </p:nvSpPr>
        <p:spPr>
          <a:xfrm>
            <a:off x="1262727" y="3083607"/>
            <a:ext cx="13815717" cy="1000421"/>
          </a:xfrm>
          <a:prstGeom prst="rect">
            <a:avLst/>
          </a:prstGeom>
        </p:spPr>
        <p:txBody>
          <a:bodyPr/>
          <a:lstStyle/>
          <a:p>
            <a:pPr/>
            <a:r>
              <a:t>Easier way to declare nested namespaces</a:t>
            </a:r>
          </a:p>
        </p:txBody>
      </p:sp>
      <p:sp>
        <p:nvSpPr>
          <p:cNvPr id="1512" name="C++98"/>
          <p:cNvSpPr txBox="1"/>
          <p:nvPr/>
        </p:nvSpPr>
        <p:spPr>
          <a:xfrm>
            <a:off x="4172861" y="519803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1513" name="C++17"/>
          <p:cNvSpPr txBox="1"/>
          <p:nvPr/>
        </p:nvSpPr>
        <p:spPr>
          <a:xfrm>
            <a:off x="14833150" y="519803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C++17</a:t>
            </a:r>
          </a:p>
        </p:txBody>
      </p:sp>
      <p:pic>
        <p:nvPicPr>
          <p:cNvPr id="1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5250" y="6508638"/>
            <a:ext cx="53340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42318" y="7423038"/>
            <a:ext cx="57658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151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2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2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1526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15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4515" y="5836510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153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3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3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1538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15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4277" y="5607910"/>
            <a:ext cx="98298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83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84" name="Rectangle"/>
          <p:cNvSpPr/>
          <p:nvPr/>
        </p:nvSpPr>
        <p:spPr>
          <a:xfrm>
            <a:off x="1229879" y="541582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0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15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4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1550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155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7259" y="5836510"/>
            <a:ext cx="70612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155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6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1562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15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8784" y="5607910"/>
            <a:ext cx="7493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156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73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1574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15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9765" y="5963510"/>
            <a:ext cx="5130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157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8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1586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15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6766" y="5734910"/>
            <a:ext cx="599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15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9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9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1598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</p:txBody>
      </p:sp>
      <p:pic>
        <p:nvPicPr>
          <p:cNvPr id="15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27934" y="5734910"/>
            <a:ext cx="726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160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0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0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1610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  <a:p>
            <a:pPr/>
            <a:r>
              <a:t>As well as for any part of the nested namespaces. </a:t>
            </a:r>
          </a:p>
        </p:txBody>
      </p:sp>
      <p:pic>
        <p:nvPicPr>
          <p:cNvPr id="161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7463" y="5740337"/>
            <a:ext cx="6629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Anonymous namespace"/>
          <p:cNvSpPr txBox="1"/>
          <p:nvPr>
            <p:ph type="title" idx="4294967295"/>
          </p:nvPr>
        </p:nvSpPr>
        <p:spPr>
          <a:xfrm>
            <a:off x="1206500" y="952500"/>
            <a:ext cx="12318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Anonymous namespace</a:t>
            </a:r>
          </a:p>
        </p:txBody>
      </p:sp>
      <p:sp>
        <p:nvSpPr>
          <p:cNvPr id="1614" name="groups a number of declarations…"/>
          <p:cNvSpPr txBox="1"/>
          <p:nvPr>
            <p:ph type="body" sz="half" idx="4294967295"/>
          </p:nvPr>
        </p:nvSpPr>
        <p:spPr>
          <a:xfrm>
            <a:off x="1206500" y="4248504"/>
            <a:ext cx="11844385" cy="8256012"/>
          </a:xfrm>
          <a:prstGeom prst="rect">
            <a:avLst/>
          </a:prstGeom>
        </p:spPr>
        <p:txBody>
          <a:bodyPr/>
          <a:lstStyle/>
          <a:p>
            <a:pPr/>
            <a:r>
              <a:t>groups a number of declarations</a:t>
            </a:r>
          </a:p>
          <a:p>
            <a:pPr/>
            <a:r>
              <a:t>visible only in the current translation unit</a:t>
            </a:r>
          </a:p>
          <a:p>
            <a:pPr/>
            <a:r>
              <a:t>but not reusable outside</a:t>
            </a:r>
          </a:p>
          <a:p>
            <a:pPr/>
            <a:r>
              <a:t>allows much better compiler optimizations and checking</a:t>
            </a:r>
          </a:p>
          <a:p>
            <a:pPr lvl="2"/>
            <a:r>
              <a:t>e.g. unused function warning</a:t>
            </a:r>
          </a:p>
          <a:p>
            <a:pPr lvl="2"/>
            <a:r>
              <a:t>context dependent optimizations</a:t>
            </a:r>
          </a:p>
        </p:txBody>
      </p:sp>
      <p:sp>
        <p:nvSpPr>
          <p:cNvPr id="16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2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22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1623" name="equivalent"/>
          <p:cNvSpPr txBox="1"/>
          <p:nvPr/>
        </p:nvSpPr>
        <p:spPr>
          <a:xfrm>
            <a:off x="17642797" y="7709899"/>
            <a:ext cx="307269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equivalent </a:t>
            </a:r>
          </a:p>
        </p:txBody>
      </p:sp>
      <p:pic>
        <p:nvPicPr>
          <p:cNvPr id="16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98097" y="4022036"/>
            <a:ext cx="706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64697" y="9208993"/>
            <a:ext cx="81280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62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2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3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63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636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63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4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64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647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65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1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6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5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5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5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659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Bjarne Stroupstru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Bjarne Stroupstrup</a:t>
            </a:r>
          </a:p>
        </p:txBody>
      </p:sp>
      <p:sp>
        <p:nvSpPr>
          <p:cNvPr id="293" name="Bjarne Stroustrup, a Danish computer scientist, is the creator of C++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Bjarne Stroustrup, a Danish computer scientist, is the creator of C++.</a:t>
            </a:r>
          </a:p>
        </p:txBody>
      </p:sp>
      <p:sp>
        <p:nvSpPr>
          <p:cNvPr id="2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2159" y="3354544"/>
            <a:ext cx="8051803" cy="70069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1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66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3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6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6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70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671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672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73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74" name="Rectangle"/>
          <p:cNvSpPr/>
          <p:nvPr/>
        </p:nvSpPr>
        <p:spPr>
          <a:xfrm>
            <a:off x="2241974" y="70227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67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8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6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7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85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686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687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88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689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690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91" name="Rectangle"/>
          <p:cNvSpPr/>
          <p:nvPr/>
        </p:nvSpPr>
        <p:spPr>
          <a:xfrm>
            <a:off x="2241974" y="74799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5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7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9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0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02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703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704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05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706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707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08" name="Rectangle"/>
          <p:cNvSpPr/>
          <p:nvPr/>
        </p:nvSpPr>
        <p:spPr>
          <a:xfrm>
            <a:off x="2241974" y="78990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71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2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71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1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1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1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1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19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720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721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22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723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724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25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726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27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28" name="Rectangle"/>
          <p:cNvSpPr/>
          <p:nvPr/>
        </p:nvSpPr>
        <p:spPr>
          <a:xfrm>
            <a:off x="2241974" y="83308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7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2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7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39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740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741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2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743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4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5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746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747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748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749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50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751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52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53" name="Rectangle"/>
          <p:cNvSpPr/>
          <p:nvPr/>
        </p:nvSpPr>
        <p:spPr>
          <a:xfrm>
            <a:off x="2241974" y="9207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75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7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7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5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6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64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765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766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67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768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769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0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1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2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3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774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775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776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777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78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779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780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781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2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3" name="Rectangle"/>
          <p:cNvSpPr/>
          <p:nvPr/>
        </p:nvSpPr>
        <p:spPr>
          <a:xfrm>
            <a:off x="2241974" y="10096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78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7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7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8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9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94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795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796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97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798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799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800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1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2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3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4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5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6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807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808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809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810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818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812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813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814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815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6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7" name="Rectangle"/>
          <p:cNvSpPr/>
          <p:nvPr/>
        </p:nvSpPr>
        <p:spPr>
          <a:xfrm>
            <a:off x="2241974" y="109724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8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2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8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2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2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29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830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831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32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833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834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835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6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7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8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9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0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1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842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843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844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845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853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847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848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849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850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1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2" name="Rectangle"/>
          <p:cNvSpPr/>
          <p:nvPr/>
        </p:nvSpPr>
        <p:spPr>
          <a:xfrm>
            <a:off x="2241974" y="114042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6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8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6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63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864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86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8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7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7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7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87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87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7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880" name="Rectangle"/>
          <p:cNvSpPr/>
          <p:nvPr/>
        </p:nvSpPr>
        <p:spPr>
          <a:xfrm>
            <a:off x="2598082" y="78537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++ languag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C++ language</a:t>
            </a:r>
          </a:p>
        </p:txBody>
      </p:sp>
      <p:sp>
        <p:nvSpPr>
          <p:cNvPr id="3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In 1979, Bjarne Stroustrup began work on &quot;C with Classes&quot;, the predecessor to &quot;C++&quot;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t>In 1979, Bjarne Stroustrup began work on "</a:t>
            </a:r>
            <a:r>
              <a:rPr b="1"/>
              <a:t>C with Classes</a:t>
            </a:r>
            <a:r>
              <a:t>", the predecessor to "C++".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1982, Stroustrup started to develop a successor to "C with Classes", which he named "C++".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1985, the first edition of The C++ Programming Language was released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1998, C++98 was released, standardizing the language</a:t>
            </a:r>
          </a:p>
        </p:txBody>
      </p:sp>
      <p:pic>
        <p:nvPicPr>
          <p:cNvPr id="3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5614" y="2501656"/>
            <a:ext cx="6037007" cy="8712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7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2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4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8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8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9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892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893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94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895" name="Rectangle"/>
          <p:cNvSpPr/>
          <p:nvPr/>
        </p:nvSpPr>
        <p:spPr>
          <a:xfrm>
            <a:off x="2598082" y="82982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9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0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0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0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90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90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0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910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911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12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13" name="Rectangle"/>
          <p:cNvSpPr/>
          <p:nvPr/>
        </p:nvSpPr>
        <p:spPr>
          <a:xfrm>
            <a:off x="2598082" y="87554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7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92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1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2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2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2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24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925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926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27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928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929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0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1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932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3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4" name="Rectangle"/>
          <p:cNvSpPr/>
          <p:nvPr/>
        </p:nvSpPr>
        <p:spPr>
          <a:xfrm>
            <a:off x="2598082" y="9212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9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3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45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94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947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48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949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950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51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52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953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54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55" name="Rectangle"/>
          <p:cNvSpPr/>
          <p:nvPr/>
        </p:nvSpPr>
        <p:spPr>
          <a:xfrm>
            <a:off x="2598082" y="96698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9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6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6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96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96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6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97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97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7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73" name="Rectangle"/>
          <p:cNvSpPr/>
          <p:nvPr/>
        </p:nvSpPr>
        <p:spPr>
          <a:xfrm>
            <a:off x="2598082" y="10101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7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9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7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8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84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985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986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87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988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989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0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1" name="Rectangle"/>
          <p:cNvSpPr/>
          <p:nvPr/>
        </p:nvSpPr>
        <p:spPr>
          <a:xfrm>
            <a:off x="2598082" y="105715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Enum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</a:t>
            </a:r>
          </a:p>
        </p:txBody>
      </p:sp>
      <p:sp>
        <p:nvSpPr>
          <p:cNvPr id="199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9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9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9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9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0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0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2002" name="use to declare a list of related constants (enumerators)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use to declare a list of related constants (enumerators)</a:t>
            </a:r>
          </a:p>
          <a:p>
            <a:pPr/>
            <a:r>
              <a:t>has an underlying integral type</a:t>
            </a:r>
          </a:p>
          <a:p>
            <a:pPr/>
            <a:r>
              <a:t>enumerator names leak into enclosing scope</a:t>
            </a:r>
          </a:p>
        </p:txBody>
      </p:sp>
      <p:pic>
        <p:nvPicPr>
          <p:cNvPr id="20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5500" y="1259498"/>
            <a:ext cx="61976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60761" y="6834064"/>
            <a:ext cx="1026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Enum clas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 class</a:t>
            </a:r>
          </a:p>
        </p:txBody>
      </p:sp>
      <p:sp>
        <p:nvSpPr>
          <p:cNvPr id="200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1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14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2015" name="scopes enumerator names, avoids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scopes enumerator names, avoids name clashes</a:t>
            </a:r>
          </a:p>
          <a:p>
            <a:pPr/>
            <a:r>
              <a:t>strong typing, no automatic conversion to int</a:t>
            </a:r>
          </a:p>
        </p:txBody>
      </p:sp>
      <p:pic>
        <p:nvPicPr>
          <p:cNvPr id="20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8891" y="1540526"/>
            <a:ext cx="91948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8891" y="7125097"/>
            <a:ext cx="9194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0" name="More concrete example"/>
          <p:cNvSpPr txBox="1"/>
          <p:nvPr>
            <p:ph type="title" idx="4294967295"/>
          </p:nvPr>
        </p:nvSpPr>
        <p:spPr>
          <a:xfrm>
            <a:off x="1206500" y="952500"/>
            <a:ext cx="11596560" cy="1435100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More concrete example</a:t>
            </a:r>
          </a:p>
        </p:txBody>
      </p:sp>
      <p:grpSp>
        <p:nvGrpSpPr>
          <p:cNvPr id="20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2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27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pic>
        <p:nvPicPr>
          <p:cNvPr id="202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2951234"/>
            <a:ext cx="15417800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typedef and us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typedef and using</a:t>
            </a:r>
          </a:p>
        </p:txBody>
      </p:sp>
      <p:sp>
        <p:nvSpPr>
          <p:cNvPr id="20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37" name="C++98 / C++11"/>
          <p:cNvSpPr txBox="1"/>
          <p:nvPr/>
        </p:nvSpPr>
        <p:spPr>
          <a:xfrm>
            <a:off x="2647" y="2528"/>
            <a:ext cx="22347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 / C++11</a:t>
            </a:r>
          </a:p>
        </p:txBody>
      </p:sp>
      <p:sp>
        <p:nvSpPr>
          <p:cNvPr id="203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2039" name="C++98"/>
          <p:cNvSpPr txBox="1"/>
          <p:nvPr/>
        </p:nvSpPr>
        <p:spPr>
          <a:xfrm>
            <a:off x="2242383" y="422342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2040" name="C++11"/>
          <p:cNvSpPr txBox="1"/>
          <p:nvPr/>
        </p:nvSpPr>
        <p:spPr>
          <a:xfrm>
            <a:off x="13332519" y="422342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C++11</a:t>
            </a:r>
          </a:p>
        </p:txBody>
      </p:sp>
      <p:pic>
        <p:nvPicPr>
          <p:cNvPr id="20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7908" y="5329080"/>
            <a:ext cx="7696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4809" y="5328865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++ Standard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C++ Standards</a:t>
            </a:r>
          </a:p>
        </p:txBody>
      </p:sp>
      <p:sp>
        <p:nvSpPr>
          <p:cNvPr id="3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3" name="1998 | 14882:1998 | C++98…"/>
          <p:cNvSpPr txBox="1"/>
          <p:nvPr>
            <p:ph type="body" sz="half" idx="4294967295"/>
          </p:nvPr>
        </p:nvSpPr>
        <p:spPr>
          <a:xfrm>
            <a:off x="1206500" y="4252924"/>
            <a:ext cx="10477500" cy="8251592"/>
          </a:xfrm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1998 | 14882:1998 | </a:t>
            </a:r>
            <a:r>
              <a:rPr u="sng">
                <a:hlinkClick r:id="rId3" invalidUrl="" action="" tgtFrame="" tooltip="" history="1" highlightClick="0" endSnd="0"/>
              </a:rPr>
              <a:t>C++98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2003 | 14882:2003 | </a:t>
            </a:r>
            <a:r>
              <a:rPr u="sng">
                <a:hlinkClick r:id="rId4" invalidUrl="" action="" tgtFrame="" tooltip="" history="1" highlightClick="0" endSnd="0"/>
              </a:rPr>
              <a:t>C++03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2011 | 14882:2011 | </a:t>
            </a:r>
            <a:r>
              <a:rPr u="sng">
                <a:hlinkClick r:id="rId5" invalidUrl="" action="" tgtFrame="" tooltip="" history="1" highlightClick="0" endSnd="0"/>
              </a:rPr>
              <a:t>C++11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2014 | 14882:2014 | </a:t>
            </a:r>
            <a:r>
              <a:rPr u="sng">
                <a:hlinkClick r:id="rId6" invalidUrl="" action="" tgtFrame="" tooltip="" history="1" highlightClick="0" endSnd="0"/>
              </a:rPr>
              <a:t>C++14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2017 | 14882:2017 | </a:t>
            </a:r>
            <a:r>
              <a:rPr u="sng">
                <a:hlinkClick r:id="rId7" invalidUrl="" action="" tgtFrame="" tooltip="" history="1" highlightClick="0" endSnd="0"/>
              </a:rPr>
              <a:t>C++17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2020 | 14882:2020 | </a:t>
            </a:r>
            <a:r>
              <a:rPr u="sng">
                <a:hlinkClick r:id="rId8" invalidUrl="" action="" tgtFrame="" tooltip="" history="1" highlightClick="0" endSnd="0"/>
              </a:rPr>
              <a:t>C++20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2024 | 14882:2024 | </a:t>
            </a:r>
            <a:r>
              <a:rPr u="sng">
                <a:hlinkClick r:id="rId9" invalidUrl="" action="" tgtFrame="" tooltip="" history="1" highlightClick="0" endSnd="0"/>
              </a:rPr>
              <a:t>C++23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TBA  |                     | </a:t>
            </a:r>
            <a:r>
              <a:rPr u="sng">
                <a:hlinkClick r:id="rId10" invalidUrl="" action="" tgtFrame="" tooltip="" history="1" highlightClick="0" endSnd="0"/>
              </a:rPr>
              <a:t>C++26</a:t>
            </a:r>
          </a:p>
        </p:txBody>
      </p:sp>
      <p:sp>
        <p:nvSpPr>
          <p:cNvPr id="324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  <p:pic>
        <p:nvPicPr>
          <p:cNvPr id="325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215084" y="2173287"/>
            <a:ext cx="1886358" cy="9369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0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5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05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053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05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6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06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064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73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  <p:sp>
        <p:nvSpPr>
          <p:cNvPr id="2074" name="Referen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075" name="References allow for direct access to another objec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References allow for direct access to another object</a:t>
            </a:r>
          </a:p>
          <a:p>
            <a:pPr/>
            <a:r>
              <a:t>They can be used as shortcuts / better readability</a:t>
            </a:r>
          </a:p>
          <a:p>
            <a:pPr/>
            <a:r>
              <a:t>They can be declared const to allow only read access</a:t>
            </a:r>
          </a:p>
        </p:txBody>
      </p:sp>
      <p:pic>
        <p:nvPicPr>
          <p:cNvPr id="207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1852" y="4224263"/>
            <a:ext cx="12231252" cy="5267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References vs 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References vs pointers</a:t>
            </a:r>
          </a:p>
        </p:txBody>
      </p:sp>
      <p:sp>
        <p:nvSpPr>
          <p:cNvPr id="2079" name="Natural syntax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Natural syntax</a:t>
            </a:r>
          </a:p>
          <a:p>
            <a:pPr/>
            <a:r>
              <a:t>Cannot be null</a:t>
            </a:r>
          </a:p>
          <a:p>
            <a:pPr/>
            <a:r>
              <a:t>Must be assigned when defined, cannot be reassigned</a:t>
            </a:r>
          </a:p>
          <a:p>
            <a:pPr/>
            <a:r>
              <a:t>Prefer using references instead of pointers</a:t>
            </a:r>
          </a:p>
          <a:p>
            <a:pPr/>
            <a:r>
              <a:t>Mark references </a:t>
            </a:r>
            <a:r>
              <a:rPr>
                <a:solidFill>
                  <a:srgbClr val="0080FF"/>
                </a:solidFill>
              </a:rPr>
              <a:t>const</a:t>
            </a:r>
            <a:r>
              <a:t> to prevent modification</a:t>
            </a:r>
          </a:p>
        </p:txBody>
      </p:sp>
      <p:sp>
        <p:nvSpPr>
          <p:cNvPr id="208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87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0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9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09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098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1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0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10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109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Function without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no return</a:t>
            </a:r>
          </a:p>
        </p:txBody>
      </p:sp>
      <p:sp>
        <p:nvSpPr>
          <p:cNvPr id="211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1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1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1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1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1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1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12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9400" y="4322834"/>
            <a:ext cx="11125200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Function without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return</a:t>
            </a:r>
          </a:p>
        </p:txBody>
      </p:sp>
      <p:sp>
        <p:nvSpPr>
          <p:cNvPr id="212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2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2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2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2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3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13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5300" y="4094234"/>
            <a:ext cx="106934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Function with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no return</a:t>
            </a:r>
          </a:p>
        </p:txBody>
      </p:sp>
      <p:sp>
        <p:nvSpPr>
          <p:cNvPr id="213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4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4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1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100" y="4094234"/>
            <a:ext cx="98298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Function with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return</a:t>
            </a:r>
          </a:p>
        </p:txBody>
      </p:sp>
      <p:sp>
        <p:nvSpPr>
          <p:cNvPr id="21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5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5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1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900" y="4094234"/>
            <a:ext cx="117602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32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330" name="Rectangle"/>
          <p:cNvSpPr/>
          <p:nvPr/>
        </p:nvSpPr>
        <p:spPr>
          <a:xfrm>
            <a:off x="1229879" y="541582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Function with params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params and return</a:t>
            </a:r>
          </a:p>
        </p:txBody>
      </p:sp>
      <p:sp>
        <p:nvSpPr>
          <p:cNvPr id="215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6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1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4094234"/>
            <a:ext cx="121920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Function with default argument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</a:t>
            </a:r>
          </a:p>
        </p:txBody>
      </p:sp>
      <p:sp>
        <p:nvSpPr>
          <p:cNvPr id="21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7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7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1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408434"/>
            <a:ext cx="12420600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Function with default arguments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arguments</a:t>
            </a:r>
          </a:p>
        </p:txBody>
      </p:sp>
      <p:sp>
        <p:nvSpPr>
          <p:cNvPr id="217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8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1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2722634"/>
            <a:ext cx="12420600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Functions and references to returned values"/>
          <p:cNvSpPr txBox="1"/>
          <p:nvPr>
            <p:ph type="title" idx="4294967295"/>
          </p:nvPr>
        </p:nvSpPr>
        <p:spPr>
          <a:xfrm>
            <a:off x="1206500" y="952500"/>
            <a:ext cx="22091486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 and references to returned values</a:t>
            </a:r>
          </a:p>
        </p:txBody>
      </p:sp>
      <p:sp>
        <p:nvSpPr>
          <p:cNvPr id="218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9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1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2167" y="2711572"/>
            <a:ext cx="13320152" cy="967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220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0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0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20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1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221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1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1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1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1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1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220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21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222" name="Rectangle"/>
          <p:cNvSpPr/>
          <p:nvPr/>
        </p:nvSpPr>
        <p:spPr>
          <a:xfrm>
            <a:off x="2236847" y="54660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5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2226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22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2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3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235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36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2237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238" name="Rectangle"/>
          <p:cNvSpPr/>
          <p:nvPr/>
        </p:nvSpPr>
        <p:spPr>
          <a:xfrm>
            <a:off x="2236847" y="58978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1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2242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224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4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5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251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52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2253" name="{"/>
          <p:cNvSpPr txBox="1"/>
          <p:nvPr/>
        </p:nvSpPr>
        <p:spPr>
          <a:xfrm>
            <a:off x="11027805" y="5245562"/>
            <a:ext cx="790957" cy="2506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2254" name="p"/>
          <p:cNvSpPr txBox="1"/>
          <p:nvPr/>
        </p:nvSpPr>
        <p:spPr>
          <a:xfrm rot="16200000">
            <a:off x="10674356" y="6444540"/>
            <a:ext cx="35529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</a:t>
            </a:r>
          </a:p>
        </p:txBody>
      </p:sp>
      <p:sp>
        <p:nvSpPr>
          <p:cNvPr id="2255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256" name="Rectangle"/>
          <p:cNvSpPr/>
          <p:nvPr/>
        </p:nvSpPr>
        <p:spPr>
          <a:xfrm>
            <a:off x="2236847" y="72186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57" name="Rectangle"/>
          <p:cNvSpPr/>
          <p:nvPr/>
        </p:nvSpPr>
        <p:spPr>
          <a:xfrm>
            <a:off x="2236847" y="86283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60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2261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226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6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6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270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71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2276" name="Connection Line"/>
          <p:cNvSpPr/>
          <p:nvPr/>
        </p:nvSpPr>
        <p:spPr>
          <a:xfrm>
            <a:off x="10581862" y="7484039"/>
            <a:ext cx="1144622" cy="188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5058" y="21600"/>
                </a:moveTo>
                <a:cubicBezTo>
                  <a:pt x="-5395" y="15187"/>
                  <a:pt x="-5013" y="7987"/>
                  <a:pt x="16205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273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274" name="Rectangle"/>
          <p:cNvSpPr/>
          <p:nvPr/>
        </p:nvSpPr>
        <p:spPr>
          <a:xfrm>
            <a:off x="2241044" y="100112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5" name="Rectangle"/>
          <p:cNvSpPr/>
          <p:nvPr/>
        </p:nvSpPr>
        <p:spPr>
          <a:xfrm>
            <a:off x="2241044" y="113701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227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8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8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2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34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341" name="Rectangle"/>
          <p:cNvSpPr/>
          <p:nvPr/>
        </p:nvSpPr>
        <p:spPr>
          <a:xfrm>
            <a:off x="1229879" y="666737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7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229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9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9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29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0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301" name="Rectangle"/>
          <p:cNvSpPr/>
          <p:nvPr/>
        </p:nvSpPr>
        <p:spPr>
          <a:xfrm>
            <a:off x="2174577" y="47913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4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230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1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313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14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315" name="Rectangle"/>
          <p:cNvSpPr/>
          <p:nvPr/>
        </p:nvSpPr>
        <p:spPr>
          <a:xfrm>
            <a:off x="2174577" y="52358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18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231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2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2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327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28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329" name="Rectangle"/>
          <p:cNvSpPr/>
          <p:nvPr/>
        </p:nvSpPr>
        <p:spPr>
          <a:xfrm>
            <a:off x="2174577" y="61629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0" name="Rectangle"/>
          <p:cNvSpPr/>
          <p:nvPr/>
        </p:nvSpPr>
        <p:spPr>
          <a:xfrm>
            <a:off x="2174577" y="7533595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3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233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3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4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4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342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43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344" name="Rectangle"/>
          <p:cNvSpPr/>
          <p:nvPr/>
        </p:nvSpPr>
        <p:spPr>
          <a:xfrm>
            <a:off x="2174577" y="6640017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7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23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4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5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356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57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358" name="Rectangle"/>
          <p:cNvSpPr/>
          <p:nvPr/>
        </p:nvSpPr>
        <p:spPr>
          <a:xfrm>
            <a:off x="2174577" y="7974297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1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236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6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6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370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71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375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373" name="Rectangle"/>
          <p:cNvSpPr/>
          <p:nvPr/>
        </p:nvSpPr>
        <p:spPr>
          <a:xfrm>
            <a:off x="2174577" y="8899338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74" name="Rectangle"/>
          <p:cNvSpPr/>
          <p:nvPr/>
        </p:nvSpPr>
        <p:spPr>
          <a:xfrm>
            <a:off x="2174577" y="10270001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8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237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8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8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8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387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88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391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390" name="Rectangle"/>
          <p:cNvSpPr/>
          <p:nvPr/>
        </p:nvSpPr>
        <p:spPr>
          <a:xfrm>
            <a:off x="2174577" y="9376403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4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239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9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0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0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2403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04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2405" name="Rectangle"/>
          <p:cNvSpPr/>
          <p:nvPr/>
        </p:nvSpPr>
        <p:spPr>
          <a:xfrm>
            <a:off x="2174577" y="10263344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Different ways to pass arguments to a function"/>
          <p:cNvSpPr txBox="1"/>
          <p:nvPr>
            <p:ph type="title" idx="4294967295"/>
          </p:nvPr>
        </p:nvSpPr>
        <p:spPr>
          <a:xfrm>
            <a:off x="1206500" y="952500"/>
            <a:ext cx="19236253" cy="1435100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Different ways to pass arguments to a function</a:t>
            </a:r>
          </a:p>
        </p:txBody>
      </p:sp>
      <p:sp>
        <p:nvSpPr>
          <p:cNvPr id="240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1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2416" name="By default, arguments are passed by value (= copy) =&gt; good for small types, e.g. number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By default, arguments are passed by value (= copy) =&gt; good for small types, e.g. numbers</a:t>
            </a:r>
          </a:p>
          <a:p>
            <a:pPr/>
            <a:r>
              <a:t>Use references for parameters to avoid copies =&gt; good for large types, e.g. objects</a:t>
            </a:r>
          </a:p>
          <a:p>
            <a:pPr/>
            <a:r>
              <a:t>Use const for safety and readability whenever possible</a:t>
            </a:r>
          </a:p>
        </p:txBody>
      </p:sp>
      <p:sp>
        <p:nvSpPr>
          <p:cNvPr id="2417" name="Rectangle"/>
          <p:cNvSpPr/>
          <p:nvPr/>
        </p:nvSpPr>
        <p:spPr>
          <a:xfrm>
            <a:off x="16093938" y="9776838"/>
            <a:ext cx="919936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41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84791" y="2951234"/>
            <a:ext cx="85598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Overload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Overloading</a:t>
            </a:r>
          </a:p>
        </p:txBody>
      </p:sp>
      <p:sp>
        <p:nvSpPr>
          <p:cNvPr id="2421" name="We can have multiple functions with the same na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can have multiple functions with the same name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Must have different parameter lists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A different return type alone is not allowed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Form a so-called “overload set”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Default arguments can cause ambiguities</a:t>
            </a:r>
          </a:p>
        </p:txBody>
      </p:sp>
      <p:sp>
        <p:nvSpPr>
          <p:cNvPr id="242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2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2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43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1489" y="3403600"/>
            <a:ext cx="11988801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5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Exercise : 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functions</a:t>
            </a:r>
          </a:p>
        </p:txBody>
      </p:sp>
      <p:sp>
        <p:nvSpPr>
          <p:cNvPr id="2433" name="Familiarise yourself with pass by value / pass by reference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pass by value / pass by reference.</a:t>
            </a:r>
          </a:p>
          <a:p>
            <a:pPr/>
            <a:r>
              <a:t>Go to exercises/functions</a:t>
            </a:r>
          </a:p>
          <a:p>
            <a:pPr/>
            <a:r>
              <a:t>Look at functions.cpp</a:t>
            </a:r>
          </a:p>
          <a:p>
            <a:pPr/>
            <a:r>
              <a:t>Compile it (make) and run the program (./functions)</a:t>
            </a:r>
          </a:p>
          <a:p>
            <a:pPr/>
            <a:r>
              <a:t>Work on the tasks that you find in functions.cpp</a:t>
            </a:r>
          </a:p>
        </p:txBody>
      </p:sp>
      <p:sp>
        <p:nvSpPr>
          <p:cNvPr id="243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pSp>
        <p:nvGrpSpPr>
          <p:cNvPr id="244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3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2443" name="Write readable function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Write readable functions</a:t>
            </a:r>
          </a:p>
          <a:p>
            <a:pPr/>
            <a:r>
              <a:t>Keep functions short</a:t>
            </a:r>
          </a:p>
          <a:p>
            <a:pPr/>
            <a:r>
              <a:t>Do one logical thing (single-responsibility principle)</a:t>
            </a:r>
          </a:p>
          <a:p>
            <a:pPr/>
            <a:r>
              <a:t>Use expressive names</a:t>
            </a:r>
          </a:p>
          <a:p>
            <a:pPr/>
            <a:r>
              <a:t>Document non-trivial functions</a:t>
            </a:r>
          </a:p>
        </p:txBody>
      </p:sp>
      <p:sp>
        <p:nvSpPr>
          <p:cNvPr id="244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5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24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2689" y="4089400"/>
            <a:ext cx="128270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24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6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2463" name="Don’t! Everything in one long function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Don’t! Everything in one long function</a:t>
            </a:r>
          </a:p>
        </p:txBody>
      </p:sp>
      <p:pic>
        <p:nvPicPr>
          <p:cNvPr id="24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5876" y="1443172"/>
            <a:ext cx="4744589" cy="10829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4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7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7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75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8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8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85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8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Binary and Assignment Operators"/>
          <p:cNvSpPr txBox="1"/>
          <p:nvPr>
            <p:ph type="title" idx="4294967295"/>
          </p:nvPr>
        </p:nvSpPr>
        <p:spPr>
          <a:xfrm>
            <a:off x="1206500" y="952500"/>
            <a:ext cx="16953549" cy="1435100"/>
          </a:xfrm>
          <a:prstGeom prst="rect">
            <a:avLst/>
          </a:prstGeom>
        </p:spPr>
        <p:txBody>
          <a:bodyPr/>
          <a:lstStyle/>
          <a:p>
            <a:pPr/>
            <a:r>
              <a:t>Binary and Assignment Operators</a:t>
            </a:r>
          </a:p>
        </p:txBody>
      </p:sp>
      <p:sp>
        <p:nvSpPr>
          <p:cNvPr id="248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96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24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1000" y="5003800"/>
            <a:ext cx="109220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Increment / Decrement Operators"/>
          <p:cNvSpPr txBox="1"/>
          <p:nvPr>
            <p:ph type="title" idx="4294967295"/>
          </p:nvPr>
        </p:nvSpPr>
        <p:spPr>
          <a:xfrm>
            <a:off x="1206500" y="952500"/>
            <a:ext cx="16909255" cy="1435100"/>
          </a:xfrm>
          <a:prstGeom prst="rect">
            <a:avLst/>
          </a:prstGeom>
        </p:spPr>
        <p:txBody>
          <a:bodyPr/>
          <a:lstStyle/>
          <a:p>
            <a:pPr/>
            <a:r>
              <a:t>Increment / Decrement Operators</a:t>
            </a:r>
          </a:p>
        </p:txBody>
      </p:sp>
      <p:sp>
        <p:nvSpPr>
          <p:cNvPr id="250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0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507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250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6400" y="4775200"/>
            <a:ext cx="833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Bitwise and Assignment Operators"/>
          <p:cNvSpPr txBox="1"/>
          <p:nvPr>
            <p:ph type="title" idx="4294967295"/>
          </p:nvPr>
        </p:nvSpPr>
        <p:spPr>
          <a:xfrm>
            <a:off x="1206500" y="952500"/>
            <a:ext cx="17550966" cy="1435100"/>
          </a:xfrm>
          <a:prstGeom prst="rect">
            <a:avLst/>
          </a:prstGeom>
        </p:spPr>
        <p:txBody>
          <a:bodyPr/>
          <a:lstStyle/>
          <a:p>
            <a:pPr/>
            <a:r>
              <a:t>Bitwise and Assignment Operators</a:t>
            </a:r>
          </a:p>
        </p:txBody>
      </p:sp>
      <p:sp>
        <p:nvSpPr>
          <p:cNvPr id="251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1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518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251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2800" y="4546600"/>
            <a:ext cx="100584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Logical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252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2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529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253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1400" y="4775200"/>
            <a:ext cx="706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3" name="Comparison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Comparison Operators</a:t>
            </a:r>
          </a:p>
        </p:txBody>
      </p:sp>
      <p:grpSp>
        <p:nvGrpSpPr>
          <p:cNvPr id="25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39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2540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25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4318000"/>
            <a:ext cx="162560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5" name="Statically and strongly typed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</p:txBody>
      </p:sp>
      <p:sp>
        <p:nvSpPr>
          <p:cNvPr id="36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Operator Precedences"/>
          <p:cNvSpPr txBox="1"/>
          <p:nvPr>
            <p:ph type="title" idx="4294967295"/>
          </p:nvPr>
        </p:nvSpPr>
        <p:spPr>
          <a:xfrm>
            <a:off x="1206500" y="952500"/>
            <a:ext cx="10908797" cy="1435100"/>
          </a:xfrm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Operator Precedences</a:t>
            </a:r>
          </a:p>
        </p:txBody>
      </p:sp>
      <p:sp>
        <p:nvSpPr>
          <p:cNvPr id="254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551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sp>
        <p:nvSpPr>
          <p:cNvPr id="2552" name="Avoid writing a line of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operators as in the example on the right</a:t>
            </a:r>
          </a:p>
          <a:p>
            <a:pPr/>
            <a:r>
              <a:t>It's better to decompose the expression</a:t>
            </a:r>
          </a:p>
          <a:p>
            <a:pPr/>
            <a:r>
              <a:t>and to use parentheses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Details can be found on </a:t>
            </a:r>
            <a:r>
              <a:rPr u="sng">
                <a:hlinkClick r:id="rId3" invalidUrl="" action="" tgtFrame="" tooltip="" history="1" highlightClick="0" endSnd="0"/>
              </a:rPr>
              <a:t>cppreference</a:t>
            </a:r>
          </a:p>
        </p:txBody>
      </p:sp>
      <p:pic>
        <p:nvPicPr>
          <p:cNvPr id="255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86521" y="5816600"/>
            <a:ext cx="85598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6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6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63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6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7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7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74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7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if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syntax</a:t>
            </a:r>
          </a:p>
        </p:txBody>
      </p:sp>
      <p:sp>
        <p:nvSpPr>
          <p:cNvPr id="257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58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2586" name="The else and else if clauses are optional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else and else if clauses are optional</a:t>
            </a:r>
          </a:p>
          <a:p>
            <a:pPr/>
            <a:r>
              <a:t>The else if clause can be repeated</a:t>
            </a:r>
          </a:p>
          <a:p>
            <a:pPr/>
            <a:r>
              <a:t>Braces are optional if there is a single statement</a:t>
            </a:r>
          </a:p>
        </p:txBody>
      </p:sp>
      <p:pic>
        <p:nvPicPr>
          <p:cNvPr id="25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48165" y="4343400"/>
            <a:ext cx="81280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if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example</a:t>
            </a:r>
          </a:p>
        </p:txBody>
      </p:sp>
      <p:sp>
        <p:nvSpPr>
          <p:cNvPr id="25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9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59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59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7300" y="3302000"/>
            <a:ext cx="94234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1" name="Conditional operator - syntax"/>
          <p:cNvSpPr txBox="1"/>
          <p:nvPr>
            <p:ph type="title" idx="4294967295"/>
          </p:nvPr>
        </p:nvSpPr>
        <p:spPr>
          <a:xfrm>
            <a:off x="1206500" y="952500"/>
            <a:ext cx="14628452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syntax</a:t>
            </a:r>
          </a:p>
        </p:txBody>
      </p:sp>
      <p:sp>
        <p:nvSpPr>
          <p:cNvPr id="2602" name="If test is true expression1 is return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If </a:t>
            </a:r>
            <a:r>
              <a:rPr>
                <a:solidFill>
                  <a:srgbClr val="0080FF"/>
                </a:solidFill>
              </a:rPr>
              <a:t>test</a:t>
            </a:r>
            <a:r>
              <a:t> is true </a:t>
            </a:r>
            <a:r>
              <a:rPr>
                <a:solidFill>
                  <a:srgbClr val="0080FF"/>
                </a:solidFill>
              </a:rPr>
              <a:t>expression1</a:t>
            </a:r>
            <a:r>
              <a:t> is returned</a:t>
            </a:r>
          </a:p>
          <a:p>
            <a:pPr/>
            <a:r>
              <a:t>Else, </a:t>
            </a:r>
            <a:r>
              <a:rPr>
                <a:solidFill>
                  <a:srgbClr val="0080FF"/>
                </a:solidFill>
              </a:rPr>
              <a:t>expression2</a:t>
            </a:r>
            <a:r>
              <a:t> is returned</a:t>
            </a:r>
          </a:p>
        </p:txBody>
      </p:sp>
      <p:grpSp>
        <p:nvGrpSpPr>
          <p:cNvPr id="26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0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0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6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97616" y="5816600"/>
            <a:ext cx="87630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Conditional operator - example"/>
          <p:cNvSpPr txBox="1"/>
          <p:nvPr>
            <p:ph type="title" idx="4294967295"/>
          </p:nvPr>
        </p:nvSpPr>
        <p:spPr>
          <a:xfrm>
            <a:off x="1206500" y="952500"/>
            <a:ext cx="16028577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example</a:t>
            </a:r>
          </a:p>
        </p:txBody>
      </p:sp>
      <p:sp>
        <p:nvSpPr>
          <p:cNvPr id="261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1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1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1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1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1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2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62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4100" y="5816600"/>
            <a:ext cx="9829800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Conditional operator - best practice"/>
          <p:cNvSpPr txBox="1"/>
          <p:nvPr>
            <p:ph type="title" idx="4294967295"/>
          </p:nvPr>
        </p:nvSpPr>
        <p:spPr>
          <a:xfrm>
            <a:off x="1206500" y="952500"/>
            <a:ext cx="1798050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best practice</a:t>
            </a:r>
          </a:p>
        </p:txBody>
      </p:sp>
      <p:sp>
        <p:nvSpPr>
          <p:cNvPr id="262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2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2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2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3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31" name="Avoid writing a line of conditional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conditional operators as in the example on the right</a:t>
            </a:r>
          </a:p>
          <a:p>
            <a:pPr/>
            <a:r>
              <a:t>Explicit </a:t>
            </a:r>
            <a:r>
              <a:rPr>
                <a:solidFill>
                  <a:srgbClr val="0080FF"/>
                </a:solidFill>
              </a:rPr>
              <a:t>if</a:t>
            </a:r>
            <a:r>
              <a:t>s are generally easier to read</a:t>
            </a:r>
          </a:p>
          <a:p>
            <a:pPr/>
            <a:r>
              <a:t>Use the ternary operator with short conditions and expressions</a:t>
            </a:r>
          </a:p>
          <a:p>
            <a:pPr/>
            <a:r>
              <a:t>Avoid nesting</a:t>
            </a:r>
          </a:p>
        </p:txBody>
      </p:sp>
      <p:sp>
        <p:nvSpPr>
          <p:cNvPr id="263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6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0675" y="6253493"/>
            <a:ext cx="11939586" cy="2590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switch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syntax</a:t>
            </a:r>
          </a:p>
        </p:txBody>
      </p:sp>
      <p:sp>
        <p:nvSpPr>
          <p:cNvPr id="263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4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3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3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4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4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4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2644" name="The break statement is not mandatory but..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 statement is not mandatory but...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Cases are entry points, not independent pieces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Execution “falls through” to the next case without a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!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default</a:t>
            </a:r>
            <a:r>
              <a:t> case may be omitted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Avoid </a:t>
            </a:r>
            <a:r>
              <a:rPr>
                <a:solidFill>
                  <a:srgbClr val="0080FF"/>
                </a:solidFill>
              </a:rPr>
              <a:t>switch</a:t>
            </a:r>
            <a:r>
              <a:t> statements with fall-through cases</a:t>
            </a:r>
          </a:p>
        </p:txBody>
      </p:sp>
      <p:pic>
        <p:nvPicPr>
          <p:cNvPr id="26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3799" y="4445000"/>
            <a:ext cx="81280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switch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example</a:t>
            </a:r>
          </a:p>
        </p:txBody>
      </p:sp>
      <p:sp>
        <p:nvSpPr>
          <p:cNvPr id="26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54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65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6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3159732"/>
            <a:ext cx="12192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7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</p:txBody>
      </p:sp>
      <p:sp>
        <p:nvSpPr>
          <p:cNvPr id="37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[[fallthrough]] attribut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[[fallthrough]] attribute</a:t>
            </a:r>
          </a:p>
        </p:txBody>
      </p:sp>
      <p:sp>
        <p:nvSpPr>
          <p:cNvPr id="26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0" name="New compiler warn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New compiler warning</a:t>
            </a:r>
          </a:p>
          <a:p>
            <a:pPr/>
            <a:r>
              <a:t>Since C++ 17, compilers are encouraged to warn on fall-through</a:t>
            </a:r>
          </a:p>
        </p:txBody>
      </p:sp>
      <p:grpSp>
        <p:nvGrpSpPr>
          <p:cNvPr id="26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66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66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66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2249" y="3759200"/>
            <a:ext cx="10693401" cy="645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671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if and switch statements</a:t>
            </a:r>
          </a:p>
        </p:txBody>
      </p:sp>
      <p:sp>
        <p:nvSpPr>
          <p:cNvPr id="267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78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67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6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3903" y="5029200"/>
            <a:ext cx="115570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683" name="Don’t confuse with a variable declaration as condition!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 confuse with a variable declaration as condition!</a:t>
            </a:r>
          </a:p>
        </p:txBody>
      </p:sp>
      <p:sp>
        <p:nvSpPr>
          <p:cNvPr id="268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9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6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41270" y="5588000"/>
            <a:ext cx="8763001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for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syntax </a:t>
            </a:r>
          </a:p>
        </p:txBody>
      </p:sp>
      <p:sp>
        <p:nvSpPr>
          <p:cNvPr id="2695" name="Multiple initializations / increments are comma separ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Multiple initializations / increments are comma separated</a:t>
            </a:r>
          </a:p>
          <a:p>
            <a:pPr/>
            <a:r>
              <a:t>Initializations can contain declarations</a:t>
            </a:r>
          </a:p>
          <a:p>
            <a:pPr/>
            <a:r>
              <a:t>Braces are optional if loop body is a single statement</a:t>
            </a:r>
          </a:p>
        </p:txBody>
      </p:sp>
      <p:sp>
        <p:nvSpPr>
          <p:cNvPr id="26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70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7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8281" y="5359400"/>
            <a:ext cx="115570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for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example</a:t>
            </a:r>
          </a:p>
        </p:txBody>
      </p:sp>
      <p:sp>
        <p:nvSpPr>
          <p:cNvPr id="270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71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7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8900" y="5588000"/>
            <a:ext cx="11760200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8" name="Range-based loop - syntax"/>
          <p:cNvSpPr txBox="1"/>
          <p:nvPr>
            <p:ph type="title" idx="4294967295"/>
          </p:nvPr>
        </p:nvSpPr>
        <p:spPr>
          <a:xfrm>
            <a:off x="1206500" y="952500"/>
            <a:ext cx="1437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syntax</a:t>
            </a:r>
          </a:p>
        </p:txBody>
      </p:sp>
      <p:sp>
        <p:nvSpPr>
          <p:cNvPr id="2719" name="Simplifies loops over “ranges” tremendousl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Simplifies loops over “ranges” tremendously</a:t>
            </a:r>
          </a:p>
          <a:p>
            <a:pPr/>
            <a:r>
              <a:t>Especially with std containers and ranges</a:t>
            </a:r>
          </a:p>
        </p:txBody>
      </p:sp>
      <p:grpSp>
        <p:nvGrpSpPr>
          <p:cNvPr id="27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2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72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7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9515" y="5359400"/>
            <a:ext cx="10261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Range-based loop - example"/>
          <p:cNvSpPr txBox="1"/>
          <p:nvPr>
            <p:ph type="title" idx="4294967295"/>
          </p:nvPr>
        </p:nvSpPr>
        <p:spPr>
          <a:xfrm>
            <a:off x="1206500" y="952500"/>
            <a:ext cx="14568784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example</a:t>
            </a:r>
          </a:p>
        </p:txBody>
      </p:sp>
      <p:sp>
        <p:nvSpPr>
          <p:cNvPr id="273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3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73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7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4300" y="5130800"/>
            <a:ext cx="66294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Init-statements for range-based loop"/>
          <p:cNvSpPr txBox="1"/>
          <p:nvPr>
            <p:ph type="title" idx="4294967295"/>
          </p:nvPr>
        </p:nvSpPr>
        <p:spPr>
          <a:xfrm>
            <a:off x="1206500" y="952500"/>
            <a:ext cx="18606989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range-based loop</a:t>
            </a:r>
          </a:p>
        </p:txBody>
      </p:sp>
      <p:sp>
        <p:nvSpPr>
          <p:cNvPr id="2741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range-based loops</a:t>
            </a:r>
          </a:p>
        </p:txBody>
      </p:sp>
      <p:sp>
        <p:nvSpPr>
          <p:cNvPr id="27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48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274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7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6128" y="5359400"/>
            <a:ext cx="106934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while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syntax </a:t>
            </a:r>
          </a:p>
        </p:txBody>
      </p:sp>
      <p:sp>
        <p:nvSpPr>
          <p:cNvPr id="2753" name="Braces are optional if loop body is a single statemen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Braces are optional if loop body is a single statement</a:t>
            </a:r>
          </a:p>
        </p:txBody>
      </p:sp>
      <p:sp>
        <p:nvSpPr>
          <p:cNvPr id="275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76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7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4939" y="4445000"/>
            <a:ext cx="64262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5" name="while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example</a:t>
            </a:r>
          </a:p>
        </p:txBody>
      </p:sp>
      <p:grpSp>
        <p:nvGrpSpPr>
          <p:cNvPr id="277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6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6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6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6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7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77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77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1310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88332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</p:txBody>
      </p:sp>
      <p:sp>
        <p:nvSpPr>
          <p:cNvPr id="38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77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8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78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78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8" name="break Exits the loop and continues after i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</p:txBody>
      </p:sp>
      <p:grpSp>
        <p:nvGrpSpPr>
          <p:cNvPr id="279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9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9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9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79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7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9196" y="4216400"/>
            <a:ext cx="91948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79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0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</p:txBody>
      </p:sp>
      <p:grpSp>
        <p:nvGrpSpPr>
          <p:cNvPr id="28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0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0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80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80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700" y="4216400"/>
            <a:ext cx="91948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81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12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81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1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1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1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1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1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81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82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0861" y="5261997"/>
            <a:ext cx="89916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82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4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82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2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2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2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2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3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83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8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41746" y="5130800"/>
            <a:ext cx="79248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83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6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  <a:p>
            <a:pPr/>
            <a:r>
              <a:rPr>
                <a:solidFill>
                  <a:srgbClr val="0080FF"/>
                </a:solidFill>
              </a:rPr>
              <a:t>goto</a:t>
            </a:r>
            <a:r>
              <a:t> Can jump anywhere inside a function, </a:t>
            </a:r>
            <a:r>
              <a:rPr>
                <a:solidFill>
                  <a:schemeClr val="accent5"/>
                </a:solidFill>
              </a:rPr>
              <a:t>avoid!</a:t>
            </a:r>
          </a:p>
        </p:txBody>
      </p:sp>
      <p:grpSp>
        <p:nvGrpSpPr>
          <p:cNvPr id="284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3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3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4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4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84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84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4454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Exercise : control"/>
          <p:cNvSpPr txBox="1"/>
          <p:nvPr>
            <p:ph type="title" idx="4294967295"/>
          </p:nvPr>
        </p:nvSpPr>
        <p:spPr>
          <a:xfrm>
            <a:off x="1206500" y="952500"/>
            <a:ext cx="10482917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control</a:t>
            </a:r>
          </a:p>
        </p:txBody>
      </p:sp>
      <p:sp>
        <p:nvSpPr>
          <p:cNvPr id="2847" name="Familiarise yourself with different kinds of control structur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different kinds of control structures.</a:t>
            </a:r>
          </a:p>
          <a:p>
            <a:pPr marL="0" indent="0">
              <a:buSzTx/>
              <a:buNone/>
            </a:pPr>
            <a:r>
              <a:t>Re-implement them in different ways.</a:t>
            </a:r>
          </a:p>
          <a:p>
            <a:pPr/>
            <a:r>
              <a:t>Go to exercises/control</a:t>
            </a:r>
          </a:p>
          <a:p>
            <a:pPr/>
            <a:r>
              <a:t>Look at control.cpp</a:t>
            </a:r>
          </a:p>
          <a:p>
            <a:pPr/>
            <a:r>
              <a:t>Compile it (make) and run the program (./control)</a:t>
            </a:r>
          </a:p>
          <a:p>
            <a:pPr/>
            <a:r>
              <a:t>Work on the tasks that you find in README.md</a:t>
            </a:r>
          </a:p>
        </p:txBody>
      </p:sp>
      <p:sp>
        <p:nvSpPr>
          <p:cNvPr id="28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5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6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86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864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6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7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87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875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7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87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0" name="Set of declarations defining some functionality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Set of declarations defining some functionality</a:t>
            </a:r>
          </a:p>
        </p:txBody>
      </p:sp>
      <p:grpSp>
        <p:nvGrpSpPr>
          <p:cNvPr id="28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887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  <a:p>
            <a:pPr/>
            <a:r>
              <a:t>Many available libraries</a:t>
            </a:r>
          </a:p>
        </p:txBody>
      </p:sp>
      <p:sp>
        <p:nvSpPr>
          <p:cNvPr id="39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8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1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</p:txBody>
      </p:sp>
      <p:grpSp>
        <p:nvGrpSpPr>
          <p:cNvPr id="28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89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899" name="hello.hpp"/>
          <p:cNvSpPr txBox="1"/>
          <p:nvPr/>
        </p:nvSpPr>
        <p:spPr>
          <a:xfrm>
            <a:off x="16116206" y="4894035"/>
            <a:ext cx="263255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hello.hpp</a:t>
            </a:r>
          </a:p>
        </p:txBody>
      </p:sp>
      <p:pic>
        <p:nvPicPr>
          <p:cNvPr id="290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89031" y="6069727"/>
            <a:ext cx="57658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90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4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  <a:p>
            <a:pPr/>
            <a:r>
              <a:t>The implementation can be found in the "source file"</a:t>
            </a:r>
          </a:p>
        </p:txBody>
      </p:sp>
      <p:grpSp>
        <p:nvGrpSpPr>
          <p:cNvPr id="29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91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912" name="hello.cpp"/>
          <p:cNvSpPr txBox="1"/>
          <p:nvPr/>
        </p:nvSpPr>
        <p:spPr>
          <a:xfrm>
            <a:off x="14409704" y="3259163"/>
            <a:ext cx="2620977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hello.cpp</a:t>
            </a:r>
          </a:p>
        </p:txBody>
      </p:sp>
      <p:pic>
        <p:nvPicPr>
          <p:cNvPr id="29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4688" y="4732799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9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2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92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924" name="print_hello.hpp"/>
          <p:cNvSpPr txBox="1"/>
          <p:nvPr/>
        </p:nvSpPr>
        <p:spPr>
          <a:xfrm>
            <a:off x="878549" y="464090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print_hello.hpp</a:t>
            </a:r>
          </a:p>
        </p:txBody>
      </p:sp>
      <p:sp>
        <p:nvSpPr>
          <p:cNvPr id="2925" name="print_hello.cpp"/>
          <p:cNvSpPr txBox="1"/>
          <p:nvPr/>
        </p:nvSpPr>
        <p:spPr>
          <a:xfrm>
            <a:off x="7269932" y="2971364"/>
            <a:ext cx="415655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print_hello.cpp</a:t>
            </a:r>
          </a:p>
        </p:txBody>
      </p:sp>
      <p:sp>
        <p:nvSpPr>
          <p:cNvPr id="2926" name="main.cpp"/>
          <p:cNvSpPr txBox="1"/>
          <p:nvPr/>
        </p:nvSpPr>
        <p:spPr>
          <a:xfrm>
            <a:off x="17500558" y="3673649"/>
            <a:ext cx="265572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main.cpp</a:t>
            </a:r>
          </a:p>
        </p:txBody>
      </p:sp>
      <p:pic>
        <p:nvPicPr>
          <p:cNvPr id="29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374" y="5816600"/>
            <a:ext cx="5765801" cy="233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4916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24258" y="4902200"/>
            <a:ext cx="72644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9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93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942" name="Constant macros"/>
          <p:cNvSpPr txBox="1"/>
          <p:nvPr>
            <p:ph type="body" sz="quarter" idx="4294967295"/>
          </p:nvPr>
        </p:nvSpPr>
        <p:spPr>
          <a:xfrm>
            <a:off x="1206500" y="4248504"/>
            <a:ext cx="7106429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</p:txBody>
      </p:sp>
      <p:sp>
        <p:nvSpPr>
          <p:cNvPr id="294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950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95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5782" y="5461000"/>
            <a:ext cx="13258801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954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07896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</p:txBody>
      </p:sp>
      <p:sp>
        <p:nvSpPr>
          <p:cNvPr id="29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96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9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6585" y="5003800"/>
            <a:ext cx="149860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966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13574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</p:txBody>
      </p:sp>
      <p:sp>
        <p:nvSpPr>
          <p:cNvPr id="29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7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97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9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3098" y="4546600"/>
            <a:ext cx="136906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978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97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8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986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989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9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9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997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99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0680" y="5359400"/>
            <a:ext cx="14002545" cy="299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6986" y="4954465"/>
            <a:ext cx="13952912" cy="3807071"/>
          </a:xfrm>
          <a:prstGeom prst="rect">
            <a:avLst/>
          </a:prstGeom>
          <a:ln w="12700">
            <a:miter lim="400000"/>
          </a:ln>
        </p:spPr>
      </p:pic>
      <p:sp>
        <p:nvSpPr>
          <p:cNvPr id="3001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3002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300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0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0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0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3010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  <a:p>
            <a:pPr/>
            <a:r>
              <a:t>Many available libraries</a:t>
            </a:r>
          </a:p>
          <a:p>
            <a:pPr/>
            <a:r>
              <a:t>Many available documentations and examples on the net</a:t>
            </a:r>
          </a:p>
        </p:txBody>
      </p:sp>
      <p:sp>
        <p:nvSpPr>
          <p:cNvPr id="40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3013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Problem: redefinition by accident</a:t>
            </a:r>
          </a:p>
          <a:p>
            <a:pPr/>
            <a:r>
              <a:t>Headers may define new names (e.g. types)</a:t>
            </a:r>
          </a:p>
          <a:p>
            <a:pPr/>
            <a:r>
              <a:t>Multiple (transitive) inclusions of a header would define those</a:t>
            </a:r>
          </a:p>
          <a:p>
            <a:pPr/>
            <a:r>
              <a:t>names multiple times, which is a compile error</a:t>
            </a:r>
          </a:p>
        </p:txBody>
      </p:sp>
      <p:sp>
        <p:nvSpPr>
          <p:cNvPr id="30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0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2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302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3024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302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3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2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2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2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02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3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303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3033" name="Include guards"/>
          <p:cNvSpPr txBox="1"/>
          <p:nvPr/>
        </p:nvSpPr>
        <p:spPr>
          <a:xfrm>
            <a:off x="15437107" y="4113246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pic>
        <p:nvPicPr>
          <p:cNvPr id="30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52844" y="5144438"/>
            <a:ext cx="72644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3037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303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0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3045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3046" name="Include guards"/>
          <p:cNvSpPr txBox="1"/>
          <p:nvPr/>
        </p:nvSpPr>
        <p:spPr>
          <a:xfrm>
            <a:off x="15811957" y="1531608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sp>
        <p:nvSpPr>
          <p:cNvPr id="3047" name="pragma once"/>
          <p:cNvSpPr txBox="1"/>
          <p:nvPr/>
        </p:nvSpPr>
        <p:spPr>
          <a:xfrm>
            <a:off x="15811957" y="7543755"/>
            <a:ext cx="37164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pragma once</a:t>
            </a:r>
          </a:p>
        </p:txBody>
      </p:sp>
      <p:pic>
        <p:nvPicPr>
          <p:cNvPr id="30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40270" y="2630497"/>
            <a:ext cx="7264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48771" y="8831591"/>
            <a:ext cx="72644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Header / source separation"/>
          <p:cNvSpPr txBox="1"/>
          <p:nvPr>
            <p:ph type="title" idx="4294967295"/>
          </p:nvPr>
        </p:nvSpPr>
        <p:spPr>
          <a:xfrm>
            <a:off x="1206500" y="952500"/>
            <a:ext cx="13993111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/ source separation </a:t>
            </a:r>
          </a:p>
        </p:txBody>
      </p:sp>
      <p:sp>
        <p:nvSpPr>
          <p:cNvPr id="3052" name="Headers should contain declarations of functions / class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Headers should contain declarations of functions / classes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Only create them if interface is used somewhere else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Might be included/compiled many times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Good to keep them short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Minimise </a:t>
            </a:r>
            <a:r>
              <a:rPr>
                <a:solidFill>
                  <a:srgbClr val="0080FF"/>
                </a:solidFill>
              </a:rPr>
              <a:t>#include</a:t>
            </a:r>
            <a:r>
              <a:t> statements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Put long code in implementation files. Exceptions: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Templates and constexpr functions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Short functions</a:t>
            </a:r>
          </a:p>
        </p:txBody>
      </p:sp>
      <p:sp>
        <p:nvSpPr>
          <p:cNvPr id="30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5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5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5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05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3060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0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6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06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070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0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7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08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081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30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0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91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3092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3093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9768" y="5359400"/>
            <a:ext cx="12215574" cy="2944621"/>
          </a:xfrm>
          <a:prstGeom prst="rect">
            <a:avLst/>
          </a:prstGeom>
          <a:ln w="12700">
            <a:miter lim="400000"/>
          </a:ln>
        </p:spPr>
      </p:pic>
      <p:sp>
        <p:nvSpPr>
          <p:cNvPr id="3096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30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9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0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3104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3105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4815" y="7874278"/>
            <a:ext cx="113538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8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31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1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1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3116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3117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  <p:pic>
        <p:nvPicPr>
          <p:cNvPr id="311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4799" y="3345466"/>
            <a:ext cx="12215574" cy="2944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Declara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Declarations</a:t>
            </a:r>
          </a:p>
        </p:txBody>
      </p:sp>
      <p:sp>
        <p:nvSpPr>
          <p:cNvPr id="31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2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3128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31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2600" y="4318000"/>
            <a:ext cx="107188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1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31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3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3139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31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1300" y="3175000"/>
            <a:ext cx="188214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314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49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3150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315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8500" y="3302000"/>
            <a:ext cx="156210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Always initialized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Always initialized</a:t>
            </a:r>
          </a:p>
        </p:txBody>
      </p:sp>
      <p:sp>
        <p:nvSpPr>
          <p:cNvPr id="315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6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3161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31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6649" y="2709627"/>
            <a:ext cx="17410702" cy="9678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Exercise : loops, references, auto"/>
          <p:cNvSpPr txBox="1"/>
          <p:nvPr>
            <p:ph type="title" idx="4294967295"/>
          </p:nvPr>
        </p:nvSpPr>
        <p:spPr>
          <a:xfrm>
            <a:off x="1206500" y="952500"/>
            <a:ext cx="16809464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loops, references, auto</a:t>
            </a:r>
          </a:p>
        </p:txBody>
      </p:sp>
      <p:sp>
        <p:nvSpPr>
          <p:cNvPr id="3165" name="Familiarise yourself with range-based for loops and referenc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range-based for loops and references.</a:t>
            </a:r>
          </a:p>
          <a:p>
            <a:pPr/>
            <a:r>
              <a:t>Go to exercises/loops_refs_auto</a:t>
            </a:r>
          </a:p>
          <a:p>
            <a:pPr/>
            <a:r>
              <a:t>Look at loops_refs_auto.cpp</a:t>
            </a:r>
          </a:p>
          <a:p>
            <a:pPr/>
            <a:r>
              <a:t>Compile it (make) and run the program (./loops_refs_auto)</a:t>
            </a:r>
          </a:p>
          <a:p>
            <a:pPr/>
            <a:r>
              <a:t>Work on the tasks that you find in loops_refs_auto.cpp</a:t>
            </a:r>
          </a:p>
        </p:txBody>
      </p:sp>
      <p:sp>
        <p:nvSpPr>
          <p:cNvPr id="316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7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8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18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182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8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9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19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193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9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Inline functions originally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functions originally</a:t>
            </a:r>
          </a:p>
        </p:txBody>
      </p:sp>
      <p:sp>
        <p:nvSpPr>
          <p:cNvPr id="31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8" name="Applies to a function to tell the compiler to inline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Applies to a function to tell the compiler to inline it</a:t>
            </a:r>
          </a:p>
          <a:p>
            <a:pPr lvl="2"/>
            <a:r>
              <a:t>That is, replace function calls by the function’s content (similar to how a macro works)</a:t>
            </a:r>
          </a:p>
          <a:p>
            <a:pPr/>
            <a:r>
              <a:t>Only a hint, compiler can still choose to not inline</a:t>
            </a:r>
          </a:p>
          <a:p>
            <a:pPr/>
            <a:r>
              <a:t>Avoids call overhead at the cost of increasing binary size</a:t>
            </a:r>
          </a:p>
        </p:txBody>
      </p:sp>
      <p:grpSp>
        <p:nvGrpSpPr>
          <p:cNvPr id="32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04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3205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32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2301" y="5232400"/>
            <a:ext cx="7594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Major side effect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Major side effect</a:t>
            </a:r>
          </a:p>
        </p:txBody>
      </p:sp>
      <p:sp>
        <p:nvSpPr>
          <p:cNvPr id="32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10" name="The linker reduces the duplicated functions into o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linker reduces the duplicated functions into one</a:t>
            </a:r>
          </a:p>
          <a:p>
            <a:pPr/>
            <a:r>
              <a:t>An inline function definition can thus live in header files</a:t>
            </a:r>
          </a:p>
        </p:txBody>
      </p:sp>
      <p:grpSp>
        <p:nvGrpSpPr>
          <p:cNvPr id="32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1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1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3217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321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1001" y="5359400"/>
            <a:ext cx="833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Inline functions nowad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1950671">
              <a:defRPr spc="-136" sz="6800"/>
            </a:lvl1pPr>
          </a:lstStyle>
          <a:p>
            <a:pPr/>
            <a:r>
              <a:t>Inline functions nowadays</a:t>
            </a:r>
          </a:p>
        </p:txBody>
      </p:sp>
      <p:sp>
        <p:nvSpPr>
          <p:cNvPr id="3221" name="Compilers can judge far better when to inline or no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Compilers can judge far better when to inline or not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thus primary purpose is gone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Putting functions into headers became main purpose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Many types of functions are marked inline by default: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function templates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constexpr functions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class member functions</a:t>
            </a:r>
          </a:p>
        </p:txBody>
      </p:sp>
      <p:sp>
        <p:nvSpPr>
          <p:cNvPr id="322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2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3229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323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1001" y="5359400"/>
            <a:ext cx="833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3233" name="Global or static member variable specified as inli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Global or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variable specified as inline</a:t>
            </a:r>
          </a:p>
          <a:p>
            <a:pPr/>
            <a:r>
              <a:t>Same side effect, linker merges all occurrences into one</a:t>
            </a:r>
          </a:p>
          <a:p>
            <a:pPr/>
            <a:r>
              <a:t>Allows to define global variables/constants in headers</a:t>
            </a:r>
          </a:p>
          <a:p>
            <a:pPr/>
            <a:r>
              <a:rPr>
                <a:solidFill>
                  <a:schemeClr val="accent5"/>
                </a:solidFill>
              </a:rPr>
              <a:t>Avoid global variables and global constants!</a:t>
            </a:r>
            <a:r>
              <a:t>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are fine.</a:t>
            </a:r>
          </a:p>
        </p:txBody>
      </p:sp>
      <p:sp>
        <p:nvSpPr>
          <p:cNvPr id="323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40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pic>
        <p:nvPicPr>
          <p:cNvPr id="32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93748" y="4111073"/>
            <a:ext cx="10477501" cy="6088531"/>
          </a:xfrm>
          <a:prstGeom prst="rect">
            <a:avLst/>
          </a:prstGeom>
          <a:ln w="12700">
            <a:miter lim="400000"/>
          </a:ln>
        </p:spPr>
      </p:pic>
      <p:sp>
        <p:nvSpPr>
          <p:cNvPr id="3242" name="my_struct.hpp"/>
          <p:cNvSpPr txBox="1"/>
          <p:nvPr/>
        </p:nvSpPr>
        <p:spPr>
          <a:xfrm>
            <a:off x="13113036" y="2973959"/>
            <a:ext cx="403342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  <p:sp>
        <p:nvSpPr>
          <p:cNvPr id="3243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4" name="unlike some other languages (Java, C#, Python, ...) C++ is compiled to native machine code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unlike some other languages (Java, C#, Python, ...) C++ is compiled to native machine code</a:t>
            </a:r>
          </a:p>
        </p:txBody>
      </p:sp>
      <p:sp>
        <p:nvSpPr>
          <p:cNvPr id="42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1828" y="4514709"/>
            <a:ext cx="12331145" cy="6118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445" y="4504370"/>
            <a:ext cx="10372719" cy="5746039"/>
          </a:xfrm>
          <a:prstGeom prst="rect">
            <a:avLst/>
          </a:prstGeom>
          <a:ln w="12700">
            <a:miter lim="400000"/>
          </a:ln>
        </p:spPr>
      </p:pic>
      <p:sp>
        <p:nvSpPr>
          <p:cNvPr id="3247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32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49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54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3255" name="my_struct.hpp"/>
          <p:cNvSpPr txBox="1"/>
          <p:nvPr/>
        </p:nvSpPr>
        <p:spPr>
          <a:xfrm>
            <a:off x="649270" y="3436241"/>
            <a:ext cx="403342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  <p:sp>
        <p:nvSpPr>
          <p:cNvPr id="3256" name="program.cpp"/>
          <p:cNvSpPr txBox="1"/>
          <p:nvPr/>
        </p:nvSpPr>
        <p:spPr>
          <a:xfrm>
            <a:off x="11515726" y="3436241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3257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6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26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267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6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7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27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278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7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62861" y="5607910"/>
            <a:ext cx="102616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2" name="Checking invariants in a program"/>
          <p:cNvSpPr txBox="1"/>
          <p:nvPr>
            <p:ph type="title" idx="4294967295"/>
          </p:nvPr>
        </p:nvSpPr>
        <p:spPr>
          <a:xfrm>
            <a:off x="1206500" y="952500"/>
            <a:ext cx="16594439" cy="1435100"/>
          </a:xfrm>
          <a:prstGeom prst="rect">
            <a:avLst/>
          </a:prstGeom>
        </p:spPr>
        <p:txBody>
          <a:bodyPr/>
          <a:lstStyle/>
          <a:p>
            <a:pPr/>
            <a:r>
              <a:t>Checking invariants in a program</a:t>
            </a:r>
          </a:p>
        </p:txBody>
      </p:sp>
      <p:sp>
        <p:nvSpPr>
          <p:cNvPr id="3283" name="An invariant is a property that is guaranteed to be true during certain phases of a program, and the program might crash or yield wrong results if it is viol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97408" indent="-597408" defTabSz="2389572">
              <a:spcBef>
                <a:spcPts val="4400"/>
              </a:spcBef>
              <a:defRPr sz="4704"/>
            </a:pPr>
            <a:r>
              <a:t>An invariant is a property that is guaranteed to be true during certain phases of a program, and the program might crash or yield wrong results if it is violated</a:t>
            </a:r>
          </a:p>
          <a:p>
            <a:pPr lvl="2" marL="1792223" indent="-597408" defTabSz="2389572">
              <a:spcBef>
                <a:spcPts val="4400"/>
              </a:spcBef>
              <a:defRPr sz="4704"/>
            </a:pPr>
            <a:r>
              <a:t>“Here, ‘a’ should always be positive”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This can be checked using </a:t>
            </a:r>
            <a:r>
              <a:rPr>
                <a:solidFill>
                  <a:srgbClr val="0080FF"/>
                </a:solidFill>
              </a:rPr>
              <a:t>assert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The program will be aborted if the assertion fails</a:t>
            </a:r>
          </a:p>
        </p:txBody>
      </p:sp>
      <p:sp>
        <p:nvSpPr>
          <p:cNvPr id="328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8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3291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d practice"/>
          <p:cNvSpPr txBox="1"/>
          <p:nvPr>
            <p:ph type="title" idx="4294967295"/>
          </p:nvPr>
        </p:nvSpPr>
        <p:spPr>
          <a:xfrm>
            <a:off x="1206500" y="952500"/>
            <a:ext cx="16594439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</a:t>
            </a:r>
          </a:p>
        </p:txBody>
      </p:sp>
      <p:sp>
        <p:nvSpPr>
          <p:cNvPr id="3294" name="Assertions are mostly for developers and debugg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Assertions are mostly for developers and debugging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Use them to check important invariants of your program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Prefer handling user-facing errors with helpful error messages/exceptions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Assertions can impact the speed of a program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Assertions are disabled when the macro NDEBUG is defined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Decide if you want to disable them when you release code</a:t>
            </a:r>
          </a:p>
        </p:txBody>
      </p:sp>
      <p:sp>
        <p:nvSpPr>
          <p:cNvPr id="329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0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3302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  <p:pic>
        <p:nvPicPr>
          <p:cNvPr id="33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56661" y="5963510"/>
            <a:ext cx="8128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Static asser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assert</a:t>
            </a:r>
          </a:p>
        </p:txBody>
      </p:sp>
      <p:sp>
        <p:nvSpPr>
          <p:cNvPr id="330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7" name="Checking invariants at compile ti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Checking invariants at compile time</a:t>
            </a:r>
          </a:p>
          <a:p>
            <a:pPr lvl="2"/>
            <a:r>
              <a:t>To check invariants at compile time, use </a:t>
            </a:r>
            <a:r>
              <a:rPr>
                <a:solidFill>
                  <a:srgbClr val="0080FF"/>
                </a:solidFill>
              </a:rPr>
              <a:t>static_assert</a:t>
            </a:r>
          </a:p>
          <a:p>
            <a:pPr lvl="2"/>
            <a:r>
              <a:t>The assertion can be any constant expression (see later)</a:t>
            </a:r>
          </a:p>
          <a:p>
            <a:pPr lvl="2"/>
            <a:r>
              <a:t>The message argument is optional in C++ 17 and later</a:t>
            </a:r>
          </a:p>
        </p:txBody>
      </p:sp>
      <p:grpSp>
        <p:nvGrpSpPr>
          <p:cNvPr id="33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3314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  <p:pic>
        <p:nvPicPr>
          <p:cNvPr id="33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15210" y="3871869"/>
            <a:ext cx="12119897" cy="3682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3594" y="8319131"/>
            <a:ext cx="12203129" cy="2297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2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32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326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2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3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33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33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334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342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335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352" name="Rectangle"/>
          <p:cNvSpPr/>
          <p:nvPr/>
        </p:nvSpPr>
        <p:spPr>
          <a:xfrm>
            <a:off x="1229879" y="6664424"/>
            <a:ext cx="11560369" cy="910673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4" name="unlike some other languages (Java, C#, Python, ...) C++ is compiled to native machine cod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unlike some other languages (Java, C#, Python, ...) C++ is compiled to native machine code</a:t>
            </a:r>
          </a:p>
          <a:p>
            <a:pPr/>
            <a:r>
              <a:t>close to hardware when needed</a:t>
            </a:r>
          </a:p>
        </p:txBody>
      </p:sp>
      <p:sp>
        <p:nvSpPr>
          <p:cNvPr id="43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336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362" name="Rectangle"/>
          <p:cNvSpPr/>
          <p:nvPr/>
        </p:nvSpPr>
        <p:spPr>
          <a:xfrm>
            <a:off x="1229879" y="6664424"/>
            <a:ext cx="11560369" cy="910673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337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7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372" name="Rectangle"/>
          <p:cNvSpPr/>
          <p:nvPr/>
        </p:nvSpPr>
        <p:spPr>
          <a:xfrm>
            <a:off x="1229879" y="78703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338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8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382" name="Rectangle"/>
          <p:cNvSpPr/>
          <p:nvPr/>
        </p:nvSpPr>
        <p:spPr>
          <a:xfrm>
            <a:off x="1229879" y="78703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33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392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340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402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4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341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412" name="Rectangle"/>
          <p:cNvSpPr/>
          <p:nvPr/>
        </p:nvSpPr>
        <p:spPr>
          <a:xfrm>
            <a:off x="1229879" y="10330563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41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1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1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1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34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3422" name="Rectangle"/>
          <p:cNvSpPr/>
          <p:nvPr/>
        </p:nvSpPr>
        <p:spPr>
          <a:xfrm>
            <a:off x="1229879" y="10330563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4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343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34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9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grpSp>
        <p:nvGrpSpPr>
          <p:cNvPr id="34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3" name="The most powerful language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</p:txBody>
      </p:sp>
      <p:sp>
        <p:nvSpPr>
          <p:cNvPr id="45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3" name="The most powerful languag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  <a:p>
            <a:pPr/>
            <a:r>
              <a:t>The most complicated one</a:t>
            </a:r>
          </a:p>
        </p:txBody>
      </p:sp>
      <p:sp>
        <p:nvSpPr>
          <p:cNvPr id="46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6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73" name="The most powerful languag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  <a:p>
            <a:pPr/>
            <a:r>
              <a:t>The most complicated one</a:t>
            </a:r>
          </a:p>
          <a:p>
            <a:pPr/>
            <a:r>
              <a:t>The most error prone?</a:t>
            </a:r>
          </a:p>
        </p:txBody>
      </p:sp>
      <p:sp>
        <p:nvSpPr>
          <p:cNvPr id="47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7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478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479" name="Rectangle"/>
          <p:cNvSpPr/>
          <p:nvPr/>
        </p:nvSpPr>
        <p:spPr>
          <a:xfrm>
            <a:off x="1229879" y="666737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5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48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490" name="Rectangle"/>
          <p:cNvSpPr/>
          <p:nvPr/>
        </p:nvSpPr>
        <p:spPr>
          <a:xfrm>
            <a:off x="1229879" y="79211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6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4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5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2826" y="3050963"/>
            <a:ext cx="6106487" cy="7614074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5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5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2826" y="3050963"/>
            <a:ext cx="6106487" cy="761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11561" y="3047796"/>
            <a:ext cx="6106486" cy="7620408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3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4" name="https://isocpp.org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</p:txBody>
      </p:sp>
      <p:sp>
        <p:nvSpPr>
          <p:cNvPr id="54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5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</p:txBody>
      </p:sp>
      <p:sp>
        <p:nvSpPr>
          <p:cNvPr id="55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</p:txBody>
      </p:sp>
      <p:sp>
        <p:nvSpPr>
          <p:cNvPr id="56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6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7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7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7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</p:txBody>
      </p:sp>
      <p:sp>
        <p:nvSpPr>
          <p:cNvPr id="57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7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8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https://www.programmingalgorithms.com</a:t>
            </a:r>
          </a:p>
        </p:txBody>
      </p:sp>
      <p:sp>
        <p:nvSpPr>
          <p:cNvPr id="58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8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9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9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https://www.programmingalgorithms.com</a:t>
            </a:r>
          </a:p>
          <a:p>
            <a:pPr/>
            <a:r>
              <a:t>And more...</a:t>
            </a:r>
          </a:p>
        </p:txBody>
      </p:sp>
      <p:sp>
        <p:nvSpPr>
          <p:cNvPr id="59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59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600" name="Rectangle"/>
          <p:cNvSpPr/>
          <p:nvPr/>
        </p:nvSpPr>
        <p:spPr>
          <a:xfrm>
            <a:off x="1229879" y="79211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0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06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61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611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17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mpil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Compilers</a:t>
            </a:r>
          </a:p>
        </p:txBody>
      </p:sp>
      <p:sp>
        <p:nvSpPr>
          <p:cNvPr id="6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26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  <p:graphicFrame>
        <p:nvGraphicFramePr>
          <p:cNvPr id="627" name="Table 1"/>
          <p:cNvGraphicFramePr/>
          <p:nvPr/>
        </p:nvGraphicFramePr>
        <p:xfrm>
          <a:off x="1557897" y="4566776"/>
          <a:ext cx="11355817" cy="718090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68623"/>
                <a:gridCol w="2268623"/>
                <a:gridCol w="2268623"/>
                <a:gridCol w="2268623"/>
                <a:gridCol w="2268623"/>
              </a:tblGrid>
              <a:tr h="119470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C++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GCC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Clang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MSVC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Apple Clang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4.8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4.9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3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63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46" name="Single source builds on multiple platforms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</p:txBody>
      </p:sp>
      <p:pic>
        <p:nvPicPr>
          <p:cNvPr id="6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57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</p:txBody>
      </p:sp>
      <p:pic>
        <p:nvPicPr>
          <p:cNvPr id="6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68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</p:txBody>
      </p:sp>
      <p:pic>
        <p:nvPicPr>
          <p:cNvPr id="6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1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79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</p:txBody>
      </p:sp>
      <p:pic>
        <p:nvPicPr>
          <p:cNvPr id="6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90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  <a:p>
            <a:pPr/>
            <a:r>
              <a:t>Cross-platform testing system</a:t>
            </a:r>
          </a:p>
        </p:txBody>
      </p:sp>
      <p:pic>
        <p:nvPicPr>
          <p:cNvPr id="6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1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  <a:p>
            <a:pPr/>
            <a:r>
              <a:t>Cross-platform testing system</a:t>
            </a:r>
          </a:p>
          <a:p>
            <a:pPr/>
            <a:r>
              <a:t>And more...</a:t>
            </a:r>
          </a:p>
        </p:txBody>
      </p:sp>
      <p:pic>
        <p:nvPicPr>
          <p:cNvPr id="7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0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1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1" name="Microsoft Visual Studio (Windows)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</p:txBody>
      </p:sp>
      <p:pic>
        <p:nvPicPr>
          <p:cNvPr id="72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2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2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  <a:p>
            <a:pPr/>
            <a:r>
              <a:t> Xcode (macOS)</a:t>
            </a:r>
          </a:p>
        </p:txBody>
      </p:sp>
      <p:pic>
        <p:nvPicPr>
          <p:cNvPr id="7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4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  <a:p>
            <a:pPr/>
            <a:r>
              <a:t> Xcode (macOS)</a:t>
            </a:r>
          </a:p>
          <a:p>
            <a:pPr/>
            <a:r>
              <a:t> Microsoft Visual Studio Code (Windows, macOS and Linux)</a:t>
            </a:r>
          </a:p>
        </p:txBody>
      </p:sp>
      <p:pic>
        <p:nvPicPr>
          <p:cNvPr id="7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7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   Microsoft Visual Studio (Windows)</a:t>
            </a:r>
          </a:p>
          <a:p>
            <a:pPr/>
            <a:r>
              <a:t>    Xcode (macOS)</a:t>
            </a:r>
          </a:p>
          <a:p>
            <a:pPr/>
            <a:r>
              <a:t>    Microsoft Visual Studio Code (Windows, macOS and Linux)</a:t>
            </a:r>
          </a:p>
          <a:p>
            <a:pPr/>
            <a:r>
              <a:t>                            and others</a:t>
            </a:r>
          </a:p>
        </p:txBody>
      </p:sp>
      <p:sp>
        <p:nvSpPr>
          <p:cNvPr id="75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  <p:pic>
        <p:nvPicPr>
          <p:cNvPr id="7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1406" y="4411944"/>
            <a:ext cx="461366" cy="461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1406" y="5649481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1406" y="6897654"/>
            <a:ext cx="461366" cy="461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1406" y="8145827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52240" y="8145827"/>
            <a:ext cx="461367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83074" y="8145827"/>
            <a:ext cx="461367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3909" y="8145827"/>
            <a:ext cx="64078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524163" y="8145827"/>
            <a:ext cx="461367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154998" y="8145827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785832" y="8145827"/>
            <a:ext cx="470782" cy="461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76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pic>
        <p:nvPicPr>
          <p:cNvPr id="77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6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787" name="Install compiler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</p:txBody>
      </p:sp>
      <p:pic>
        <p:nvPicPr>
          <p:cNvPr id="7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What this course is?…"/>
          <p:cNvSpPr txBox="1"/>
          <p:nvPr>
            <p:ph type="body" sz="half" idx="4294967295"/>
          </p:nvPr>
        </p:nvSpPr>
        <p:spPr>
          <a:xfrm>
            <a:off x="1206500" y="42104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2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  <p:sp>
        <p:nvSpPr>
          <p:cNvPr id="227" name="Rectangle"/>
          <p:cNvSpPr/>
          <p:nvPr/>
        </p:nvSpPr>
        <p:spPr>
          <a:xfrm>
            <a:off x="1229879" y="4164278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7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798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</p:txBody>
      </p:sp>
      <p:pic>
        <p:nvPicPr>
          <p:cNvPr id="7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08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09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</p:txBody>
      </p:sp>
      <p:pic>
        <p:nvPicPr>
          <p:cNvPr id="8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1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1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1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9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20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  <a:p>
            <a:pPr/>
            <a:r>
              <a:t>Install SCM like git (not mandatory)</a:t>
            </a:r>
          </a:p>
        </p:txBody>
      </p:sp>
      <p:pic>
        <p:nvPicPr>
          <p:cNvPr id="82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30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31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  <a:p>
            <a:pPr/>
            <a:r>
              <a:t>Install SCM like git (not mandatory)</a:t>
            </a:r>
          </a:p>
          <a:p>
            <a:pPr/>
            <a:r>
              <a:t>Subscribe to GitHub (not mandatory)</a:t>
            </a:r>
          </a:p>
        </p:txBody>
      </p:sp>
      <p:pic>
        <p:nvPicPr>
          <p:cNvPr id="8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6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837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838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4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7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848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8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4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857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9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8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86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869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7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87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8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88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8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9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89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895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3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03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904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90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13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914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915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pic>
        <p:nvPicPr>
          <p:cNvPr id="9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2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926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927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928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pic>
        <p:nvPicPr>
          <p:cNvPr id="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93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39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940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941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942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943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pic>
        <p:nvPicPr>
          <p:cNvPr id="94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94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5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956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957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958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959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960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9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445" y="3646959"/>
            <a:ext cx="6890515" cy="4071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23036" y="3600911"/>
            <a:ext cx="8926541" cy="4452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Execute with CMake GUI"/>
          <p:cNvSpPr txBox="1"/>
          <p:nvPr>
            <p:ph type="title" idx="4294967295"/>
          </p:nvPr>
        </p:nvSpPr>
        <p:spPr>
          <a:xfrm>
            <a:off x="1206500" y="952500"/>
            <a:ext cx="1263406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Execute with CMake GUI</a:t>
            </a:r>
          </a:p>
        </p:txBody>
      </p:sp>
      <p:sp>
        <p:nvSpPr>
          <p:cNvPr id="96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72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973" name="Open the CMake GUI application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Open the CMake GUI application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"Browse Sources..." button and select the "Hello world" folder.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Copy the path from "Where is the source code:", past it in the "Where to build the binaries:" and add "/build".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"Configure" button and select the generator.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"Generate" button to generate the project.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Finally, click on “Open project” button.</a:t>
            </a:r>
          </a:p>
        </p:txBody>
      </p:sp>
      <p:pic>
        <p:nvPicPr>
          <p:cNvPr id="97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5029" y="2679298"/>
            <a:ext cx="11600016" cy="973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7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9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83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9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98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8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99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9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9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94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9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9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9300" y="7236814"/>
            <a:ext cx="203454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Exercise : environmen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Exercise : environment</a:t>
            </a:r>
          </a:p>
        </p:txBody>
      </p:sp>
      <p:sp>
        <p:nvSpPr>
          <p:cNvPr id="1000" name="Learn how to use CMake to generate a project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Learn how to use CMake to generate a project.</a:t>
            </a:r>
          </a:p>
          <a:p>
            <a:pPr/>
            <a:r>
              <a:t>Go to exercises/environment</a:t>
            </a:r>
          </a:p>
          <a:p>
            <a:pPr/>
            <a:r>
              <a:t>Look at environment.cpp and CMakeLists.txt</a:t>
            </a:r>
          </a:p>
          <a:p>
            <a:pPr/>
            <a:r>
              <a:t>Compile it (make) and run the program (./environment)</a:t>
            </a:r>
          </a:p>
          <a:p>
            <a:pPr/>
            <a:r>
              <a:t>Work on the tasks that you find in environment.cpp</a:t>
            </a:r>
          </a:p>
        </p:txBody>
      </p:sp>
      <p:sp>
        <p:nvSpPr>
          <p:cNvPr id="100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0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0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1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1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01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018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39" name="This course aimed at inexperienced developers as well as experienced developers with no knowledge of Modern C++.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</p:txBody>
      </p:sp>
      <p:sp>
        <p:nvSpPr>
          <p:cNvPr id="24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02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2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02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029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2" name="Com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Comments</a:t>
            </a:r>
          </a:p>
        </p:txBody>
      </p:sp>
      <p:sp>
        <p:nvSpPr>
          <p:cNvPr id="1033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10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0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8500" y="3179834"/>
            <a:ext cx="12827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10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4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05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408434"/>
            <a:ext cx="14122400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105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5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10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0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865634"/>
            <a:ext cx="160528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106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6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10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07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1500" y="5237234"/>
            <a:ext cx="15621000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6" name="Fixed width integer types"/>
          <p:cNvSpPr txBox="1"/>
          <p:nvPr>
            <p:ph type="title" idx="4294967295"/>
          </p:nvPr>
        </p:nvSpPr>
        <p:spPr>
          <a:xfrm>
            <a:off x="1206500" y="952500"/>
            <a:ext cx="12563629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integer types</a:t>
            </a:r>
          </a:p>
        </p:txBody>
      </p:sp>
      <p:sp>
        <p:nvSpPr>
          <p:cNvPr id="1077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8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108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637034"/>
            <a:ext cx="12420600" cy="7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7" name="Fixed width floating-point types"/>
          <p:cNvSpPr txBox="1"/>
          <p:nvPr>
            <p:ph type="title" idx="4294967295"/>
          </p:nvPr>
        </p:nvSpPr>
        <p:spPr>
          <a:xfrm>
            <a:off x="1206500" y="952500"/>
            <a:ext cx="15775772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floating-point types</a:t>
            </a:r>
          </a:p>
        </p:txBody>
      </p:sp>
      <p:sp>
        <p:nvSpPr>
          <p:cNvPr id="1088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109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9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9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94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109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279900"/>
            <a:ext cx="14986000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Integer literal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Integer literals</a:t>
            </a:r>
          </a:p>
        </p:txBody>
      </p:sp>
      <p:sp>
        <p:nvSpPr>
          <p:cNvPr id="10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9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11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0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0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1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179834"/>
            <a:ext cx="160528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Floating-point literals"/>
          <p:cNvSpPr txBox="1"/>
          <p:nvPr>
            <p:ph type="title" idx="4294967295"/>
          </p:nvPr>
        </p:nvSpPr>
        <p:spPr>
          <a:xfrm>
            <a:off x="1206500" y="952500"/>
            <a:ext cx="10848763" cy="1435100"/>
          </a:xfrm>
          <a:prstGeom prst="rect">
            <a:avLst/>
          </a:prstGeom>
        </p:spPr>
        <p:txBody>
          <a:bodyPr/>
          <a:lstStyle/>
          <a:p>
            <a:pPr/>
            <a:r>
              <a:t>Floating-point literals</a:t>
            </a:r>
          </a:p>
        </p:txBody>
      </p:sp>
      <p:sp>
        <p:nvSpPr>
          <p:cNvPr id="11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0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11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1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1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1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179834"/>
            <a:ext cx="141224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izeof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Sizeof</a:t>
            </a:r>
          </a:p>
        </p:txBody>
      </p:sp>
      <p:sp>
        <p:nvSpPr>
          <p:cNvPr id="11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1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11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12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1200" y="5008634"/>
            <a:ext cx="102616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49" name="This course aimed at inexperienced developers as well as experienced developers with no knowledge of Modern C++.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  <a:p>
            <a:pPr/>
            <a:r>
              <a:t>This course covers concepts from C++98 to C++23, while keeping modern C++ in mind.</a:t>
            </a:r>
          </a:p>
        </p:txBody>
      </p:sp>
      <p:sp>
        <p:nvSpPr>
          <p:cNvPr id="25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ointer to intege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 to integer</a:t>
            </a:r>
          </a:p>
        </p:txBody>
      </p:sp>
      <p:sp>
        <p:nvSpPr>
          <p:cNvPr id="113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2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3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11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094234"/>
            <a:ext cx="149860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14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4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14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150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1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5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5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5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5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5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16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161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4" name="Static arr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arrays</a:t>
            </a:r>
          </a:p>
        </p:txBody>
      </p:sp>
      <p:sp>
        <p:nvSpPr>
          <p:cNvPr id="116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grpSp>
        <p:nvGrpSpPr>
          <p:cNvPr id="117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6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6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6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7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1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4322834"/>
            <a:ext cx="15417800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80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11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8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11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8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9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119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1194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95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96" name="Rectangle"/>
          <p:cNvSpPr/>
          <p:nvPr/>
        </p:nvSpPr>
        <p:spPr>
          <a:xfrm>
            <a:off x="2142434" y="4279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97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0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06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120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1208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09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13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211" name="Rectangle"/>
          <p:cNvSpPr/>
          <p:nvPr/>
        </p:nvSpPr>
        <p:spPr>
          <a:xfrm>
            <a:off x="2142434" y="4749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1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1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2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122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1224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25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29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227" name="Rectangle"/>
          <p:cNvSpPr/>
          <p:nvPr/>
        </p:nvSpPr>
        <p:spPr>
          <a:xfrm>
            <a:off x="2142434" y="5194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28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3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38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12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1240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41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4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243" name="Rectangle"/>
          <p:cNvSpPr/>
          <p:nvPr/>
        </p:nvSpPr>
        <p:spPr>
          <a:xfrm>
            <a:off x="2142434" y="6095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4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4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5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125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125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5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62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263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260" name="Rectangle"/>
          <p:cNvSpPr/>
          <p:nvPr/>
        </p:nvSpPr>
        <p:spPr>
          <a:xfrm>
            <a:off x="2142434" y="65784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61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